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90" r:id="rId4"/>
    <p:sldId id="318" r:id="rId5"/>
    <p:sldId id="289" r:id="rId6"/>
    <p:sldId id="285" r:id="rId7"/>
    <p:sldId id="294" r:id="rId8"/>
    <p:sldId id="293" r:id="rId9"/>
    <p:sldId id="315" r:id="rId10"/>
    <p:sldId id="316" r:id="rId11"/>
    <p:sldId id="292" r:id="rId12"/>
    <p:sldId id="25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-Core Dream 4 Regular" panose="020B0503030302020204" pitchFamily="34" charset="-127"/>
      <p:regular r:id="rId19"/>
    </p:embeddedFont>
    <p:embeddedFont>
      <p:font typeface="S-Core Dream 5 Medium" panose="020B0503030302020204" pitchFamily="34" charset="-127"/>
      <p:regular r:id="rId20"/>
    </p:embeddedFont>
    <p:embeddedFont>
      <p:font typeface="S-Core Dream 6 Bold" panose="020B0703030302020204" pitchFamily="34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B39"/>
    <a:srgbClr val="D6DCE5"/>
    <a:srgbClr val="E6E6E6"/>
    <a:srgbClr val="404040"/>
    <a:srgbClr val="162C3A"/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9437" autoAdjust="0"/>
  </p:normalViewPr>
  <p:slideViewPr>
    <p:cSldViewPr snapToGrid="0">
      <p:cViewPr varScale="1">
        <p:scale>
          <a:sx n="102" d="100"/>
          <a:sy n="102" d="100"/>
        </p:scale>
        <p:origin x="11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E69A-7AFC-E544-ACF5-01A750B4B1B4}" type="datetimeFigureOut">
              <a:rPr lang="en-KR" smtClean="0"/>
              <a:t>03/11/2021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79B9B-0E8E-8840-AB2F-52C9625FAA7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6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048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948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661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153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76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567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947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899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868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154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E15B79D6-79B1-4CC8-A3E6-4BDC2E4555B6}" type="datetimeFigureOut">
              <a:rPr lang="ko-KR" altLang="en-US" smtClean="0"/>
              <a:pPr/>
              <a:t>2021-03-11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16CD2389-F735-41D6-BFE5-ED76B5D27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2435" y="2844225"/>
            <a:ext cx="918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시각 장애인을 위한 편의점 제품 인식 어플리케이션</a:t>
            </a:r>
            <a:endParaRPr lang="en-US" altLang="ko-KR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7718" y="3552825"/>
            <a:ext cx="7133545" cy="36933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7718" y="3584347"/>
            <a:ext cx="711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Convenience store product recognition application for the blind</a:t>
            </a:r>
            <a:endParaRPr lang="ko-KR" altLang="en-US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20743" y="5527043"/>
            <a:ext cx="40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2015150041 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한상혁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2016150016 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박다수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2016150033 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임채민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정지운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0753" y="107662"/>
            <a:ext cx="422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모듈 상세 설계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745BB5-62A4-4734-BD74-C7779674C538}"/>
              </a:ext>
            </a:extLst>
          </p:cNvPr>
          <p:cNvGrpSpPr/>
          <p:nvPr/>
        </p:nvGrpSpPr>
        <p:grpSpPr>
          <a:xfrm>
            <a:off x="567714" y="1070625"/>
            <a:ext cx="5210917" cy="833919"/>
            <a:chOff x="567714" y="1353518"/>
            <a:chExt cx="5210917" cy="833919"/>
          </a:xfrm>
        </p:grpSpPr>
        <p:sp>
          <p:nvSpPr>
            <p:cNvPr id="5" name="직사각형 7">
              <a:extLst>
                <a:ext uri="{FF2B5EF4-FFF2-40B4-BE49-F238E27FC236}">
                  <a16:creationId xmlns:a16="http://schemas.microsoft.com/office/drawing/2014/main" id="{B1D26677-C714-4A7D-B7B7-FF38067DFF23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startCamera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02B316-AA51-4ECF-ACCD-A5807E2804BC}"/>
                </a:ext>
              </a:extLst>
            </p:cNvPr>
            <p:cNvSpPr txBox="1"/>
            <p:nvPr/>
          </p:nvSpPr>
          <p:spPr>
            <a:xfrm>
              <a:off x="567714" y="1725836"/>
              <a:ext cx="5210917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카메라 모듈을 불러오기 위한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27C5C9-24E7-4E41-AF09-F652EFD12EE2}"/>
              </a:ext>
            </a:extLst>
          </p:cNvPr>
          <p:cNvGrpSpPr/>
          <p:nvPr/>
        </p:nvGrpSpPr>
        <p:grpSpPr>
          <a:xfrm>
            <a:off x="567713" y="3238969"/>
            <a:ext cx="5210917" cy="833919"/>
            <a:chOff x="567714" y="1353518"/>
            <a:chExt cx="5210917" cy="8339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94F8D2-CB0D-4332-936D-C01B371B6887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predictProduct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img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D2B4D5-920C-4106-B256-51AA7B767019}"/>
                </a:ext>
              </a:extLst>
            </p:cNvPr>
            <p:cNvSpPr txBox="1"/>
            <p:nvPr/>
          </p:nvSpPr>
          <p:spPr>
            <a:xfrm>
              <a:off x="567714" y="1725836"/>
              <a:ext cx="5210917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촬영한 사진으로 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모듈을 이용해 제품 명을 예측하는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D757C5-A906-49A8-9399-4AF7986F8962}"/>
              </a:ext>
            </a:extLst>
          </p:cNvPr>
          <p:cNvGrpSpPr/>
          <p:nvPr/>
        </p:nvGrpSpPr>
        <p:grpSpPr>
          <a:xfrm>
            <a:off x="567712" y="5407313"/>
            <a:ext cx="5644552" cy="1249418"/>
            <a:chOff x="567714" y="1353518"/>
            <a:chExt cx="5644552" cy="1249418"/>
          </a:xfrm>
        </p:grpSpPr>
        <p:sp>
          <p:nvSpPr>
            <p:cNvPr id="11" name="직사각형 7">
              <a:extLst>
                <a:ext uri="{FF2B5EF4-FFF2-40B4-BE49-F238E27FC236}">
                  <a16:creationId xmlns:a16="http://schemas.microsoft.com/office/drawing/2014/main" id="{A7A78C98-767A-46A6-9378-2C7075F25C44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setProductName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label_res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210D8E-0114-4222-9762-F3CE4C792D1B}"/>
                </a:ext>
              </a:extLst>
            </p:cNvPr>
            <p:cNvSpPr txBox="1"/>
            <p:nvPr/>
          </p:nvSpPr>
          <p:spPr>
            <a:xfrm>
              <a:off x="567714" y="1725836"/>
              <a:ext cx="564455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매개변수로 받는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string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값을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intent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에 값을 저장해 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resultActivity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에 전달하는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A80AA5-1D9B-446D-819B-DBE3E8C8B836}"/>
              </a:ext>
            </a:extLst>
          </p:cNvPr>
          <p:cNvGrpSpPr/>
          <p:nvPr/>
        </p:nvGrpSpPr>
        <p:grpSpPr>
          <a:xfrm>
            <a:off x="6407320" y="1070625"/>
            <a:ext cx="5784680" cy="1664916"/>
            <a:chOff x="567714" y="1353518"/>
            <a:chExt cx="5784680" cy="1664916"/>
          </a:xfrm>
        </p:grpSpPr>
        <p:sp>
          <p:nvSpPr>
            <p:cNvPr id="22" name="직사각형 7">
              <a:extLst>
                <a:ext uri="{FF2B5EF4-FFF2-40B4-BE49-F238E27FC236}">
                  <a16:creationId xmlns:a16="http://schemas.microsoft.com/office/drawing/2014/main" id="{BD94950B-1B26-462B-8B6A-814316F459FC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takePhoto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A89D87-FC5E-4CD1-937E-927015D7F458}"/>
                </a:ext>
              </a:extLst>
            </p:cNvPr>
            <p:cNvSpPr txBox="1"/>
            <p:nvPr/>
          </p:nvSpPr>
          <p:spPr>
            <a:xfrm>
              <a:off x="567714" y="1725836"/>
              <a:ext cx="5784680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촬영한 사진을 내부 저장소에 저장하는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임시로 쓰는 사진이기 때문에 내부 저장소에 저장하고 일회용으로 사용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80B6B2-13E5-4580-A828-565EB5A8461B}"/>
              </a:ext>
            </a:extLst>
          </p:cNvPr>
          <p:cNvGrpSpPr/>
          <p:nvPr/>
        </p:nvGrpSpPr>
        <p:grpSpPr>
          <a:xfrm>
            <a:off x="6407319" y="3238969"/>
            <a:ext cx="5442174" cy="1664916"/>
            <a:chOff x="567714" y="1353518"/>
            <a:chExt cx="5442174" cy="166491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53CD50-4BC1-4F75-9108-FDA72D6EE861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chkConfidence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(label)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4110F-D4F4-4F5D-BC69-CAC74B5982E9}"/>
                </a:ext>
              </a:extLst>
            </p:cNvPr>
            <p:cNvSpPr txBox="1"/>
            <p:nvPr/>
          </p:nvSpPr>
          <p:spPr>
            <a:xfrm>
              <a:off x="567714" y="1725836"/>
              <a:ext cx="5442174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predictProduct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img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함수의 결과로 나온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label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의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confidence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 확인해서 설정한 값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(70)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넘는지 확인하는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6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4465" y="107662"/>
            <a:ext cx="2396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데모 환경 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1217143"/>
            <a:ext cx="10990302" cy="2911411"/>
            <a:chOff x="567714" y="1353518"/>
            <a:chExt cx="10990302" cy="2911411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Application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253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Galaxy S10 5G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Android 11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Galaxy S9+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Android 9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Galaxy S7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Android 8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7A606C-74D0-4414-A5A4-51E6E364E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0"/>
          <a:stretch/>
        </p:blipFill>
        <p:spPr>
          <a:xfrm>
            <a:off x="4750468" y="1217143"/>
            <a:ext cx="2691063" cy="53982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83E82E-B565-406C-83D5-0358E6486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0" t="77559" r="22087" b="13167"/>
          <a:stretch/>
        </p:blipFill>
        <p:spPr>
          <a:xfrm>
            <a:off x="8199120" y="3303664"/>
            <a:ext cx="3358896" cy="11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3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7820" y="2815651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INDEX</a:t>
            </a:r>
            <a:endParaRPr lang="ko-KR" altLang="en-US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9FF6B4-811F-4A90-A0FF-961182C32806}"/>
              </a:ext>
            </a:extLst>
          </p:cNvPr>
          <p:cNvGrpSpPr/>
          <p:nvPr/>
        </p:nvGrpSpPr>
        <p:grpSpPr>
          <a:xfrm>
            <a:off x="1587500" y="1999502"/>
            <a:ext cx="3706872" cy="861774"/>
            <a:chOff x="1587500" y="1870075"/>
            <a:chExt cx="3706872" cy="861774"/>
          </a:xfrm>
        </p:grpSpPr>
        <p:sp>
          <p:nvSpPr>
            <p:cNvPr id="2" name="TextBox 1"/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01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종합설계 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4D8E0A-3A4B-42B9-AD0B-1BDCA258BEA7}"/>
              </a:ext>
            </a:extLst>
          </p:cNvPr>
          <p:cNvGrpSpPr/>
          <p:nvPr/>
        </p:nvGrpSpPr>
        <p:grpSpPr>
          <a:xfrm>
            <a:off x="1587500" y="3574902"/>
            <a:ext cx="3706872" cy="861774"/>
            <a:chOff x="1587500" y="3262254"/>
            <a:chExt cx="3706872" cy="861774"/>
          </a:xfrm>
        </p:grpSpPr>
        <p:sp>
          <p:nvSpPr>
            <p:cNvPr id="46" name="TextBox 45"/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시스템 수행 시나리오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36432E-9F0E-4C3A-9C87-412479B162BF}"/>
              </a:ext>
            </a:extLst>
          </p:cNvPr>
          <p:cNvGrpSpPr/>
          <p:nvPr/>
        </p:nvGrpSpPr>
        <p:grpSpPr>
          <a:xfrm>
            <a:off x="1587500" y="5216451"/>
            <a:ext cx="3706872" cy="861774"/>
            <a:chOff x="1587500" y="4654433"/>
            <a:chExt cx="3706872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1587500" y="4654433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03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81126" y="5005231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시스템 구성도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93771D-4579-41C4-BFE0-3F501562D58A}"/>
              </a:ext>
            </a:extLst>
          </p:cNvPr>
          <p:cNvGrpSpPr/>
          <p:nvPr/>
        </p:nvGrpSpPr>
        <p:grpSpPr>
          <a:xfrm>
            <a:off x="6707841" y="1999502"/>
            <a:ext cx="3706872" cy="861774"/>
            <a:chOff x="1587500" y="1870075"/>
            <a:chExt cx="3706872" cy="861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7FC5B-04F8-416D-B9A1-6DA860636F62}"/>
                </a:ext>
              </a:extLst>
            </p:cNvPr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04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A68E3C-E12C-4631-BEEC-612A1022F39D}"/>
                </a:ext>
              </a:extLst>
            </p:cNvPr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시스템 모듈 상세 설계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93895B-BCFC-42C2-8B2B-A05FA6F815CB}"/>
              </a:ext>
            </a:extLst>
          </p:cNvPr>
          <p:cNvGrpSpPr/>
          <p:nvPr/>
        </p:nvGrpSpPr>
        <p:grpSpPr>
          <a:xfrm>
            <a:off x="6707841" y="3574902"/>
            <a:ext cx="3706872" cy="861774"/>
            <a:chOff x="1587500" y="3262254"/>
            <a:chExt cx="3706872" cy="861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6446A-7A75-4840-B32B-6BF6A9DF1CEF}"/>
                </a:ext>
              </a:extLst>
            </p:cNvPr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05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7329227-ABBB-436E-BD19-BD9DC6FA547C}"/>
                </a:ext>
              </a:extLst>
            </p:cNvPr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데모 환경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406" y="107662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종합설계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1153968"/>
            <a:ext cx="4975247" cy="3742408"/>
            <a:chOff x="567714" y="1353518"/>
            <a:chExt cx="4975247" cy="3742408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4" y="1353518"/>
              <a:ext cx="311703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지난 발표에서의 지적 사항</a:t>
              </a:r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4975247" cy="337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관련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 획득 방법의 어려움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학습의 범위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 제품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or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일부 제품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개 정도의 제품만 고려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기능 관련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Yolo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처리 시 스마트폰 컴퓨팅 파워 문제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탐지 객체의 개수 정의 요망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0DDF70-9688-41CE-BD38-3E352F1484AC}"/>
              </a:ext>
            </a:extLst>
          </p:cNvPr>
          <p:cNvGrpSpPr/>
          <p:nvPr/>
        </p:nvGrpSpPr>
        <p:grpSpPr>
          <a:xfrm>
            <a:off x="6062868" y="1153968"/>
            <a:ext cx="5315285" cy="4157906"/>
            <a:chOff x="567714" y="1353518"/>
            <a:chExt cx="5315285" cy="4157906"/>
          </a:xfrm>
        </p:grpSpPr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9EB6AFB2-DEAD-4F0E-B5CC-C9E0AE49CBBF}"/>
                </a:ext>
              </a:extLst>
            </p:cNvPr>
            <p:cNvSpPr/>
            <p:nvPr/>
          </p:nvSpPr>
          <p:spPr>
            <a:xfrm>
              <a:off x="584114" y="1353518"/>
              <a:ext cx="311703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지적 사항에 대한 답변</a:t>
              </a:r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CA3738-0F89-48E8-8906-E82401AF730D}"/>
                </a:ext>
              </a:extLst>
            </p:cNvPr>
            <p:cNvSpPr txBox="1"/>
            <p:nvPr/>
          </p:nvSpPr>
          <p:spPr>
            <a:xfrm>
              <a:off x="567714" y="1725836"/>
              <a:ext cx="5315285" cy="378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관련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비슷한 형태의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개 제품 선택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1200150" lvl="2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빼빼로 오리지널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아몬드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크런키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직접 촬영한 사진과 부풀린 사진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기능 관련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시각 장애인의 사용 방법을 고려해 본 결과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  Yolo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 사용할 필요가 없다는 결론 도출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그로 인한 시스템 수행 시나리오 수정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30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406" y="107662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종합설계 개요</a:t>
            </a:r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8B822F5A-9B9F-204D-8FEE-28D7FD6CEA6B}"/>
              </a:ext>
            </a:extLst>
          </p:cNvPr>
          <p:cNvSpPr/>
          <p:nvPr/>
        </p:nvSpPr>
        <p:spPr>
          <a:xfrm>
            <a:off x="584114" y="1153968"/>
            <a:ext cx="3117030" cy="365204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◆</a:t>
            </a:r>
            <a:r>
              <a: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 </a:t>
            </a:r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현재까지의 진행 사항</a:t>
            </a:r>
            <a:endParaRPr lang="en-US" altLang="ko-KR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81321F-B755-4C56-B93F-B354E786E99C}"/>
              </a:ext>
            </a:extLst>
          </p:cNvPr>
          <p:cNvGrpSpPr/>
          <p:nvPr/>
        </p:nvGrpSpPr>
        <p:grpSpPr>
          <a:xfrm>
            <a:off x="0" y="1873040"/>
            <a:ext cx="12192000" cy="4256034"/>
            <a:chOff x="0" y="1343758"/>
            <a:chExt cx="12192000" cy="42560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7874DA-F9FA-410B-A561-6A68F67A850E}"/>
                </a:ext>
              </a:extLst>
            </p:cNvPr>
            <p:cNvSpPr/>
            <p:nvPr/>
          </p:nvSpPr>
          <p:spPr>
            <a:xfrm>
              <a:off x="0" y="3135086"/>
              <a:ext cx="12192000" cy="64381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4" name="그래픽 5">
              <a:extLst>
                <a:ext uri="{FF2B5EF4-FFF2-40B4-BE49-F238E27FC236}">
                  <a16:creationId xmlns:a16="http://schemas.microsoft.com/office/drawing/2014/main" id="{5A8A1837-4A4F-421B-A33A-4DFF6BBFE0F0}"/>
                </a:ext>
              </a:extLst>
            </p:cNvPr>
            <p:cNvSpPr/>
            <p:nvPr/>
          </p:nvSpPr>
          <p:spPr>
            <a:xfrm>
              <a:off x="9535333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2021.06.~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6" name="그래픽 5">
              <a:extLst>
                <a:ext uri="{FF2B5EF4-FFF2-40B4-BE49-F238E27FC236}">
                  <a16:creationId xmlns:a16="http://schemas.microsoft.com/office/drawing/2014/main" id="{BDBBA728-940F-4F12-ACB9-AC89927DF232}"/>
                </a:ext>
              </a:extLst>
            </p:cNvPr>
            <p:cNvSpPr/>
            <p:nvPr/>
          </p:nvSpPr>
          <p:spPr>
            <a:xfrm>
              <a:off x="7755180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rgbClr val="152B39"/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2021.05.~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그래픽 5">
              <a:extLst>
                <a:ext uri="{FF2B5EF4-FFF2-40B4-BE49-F238E27FC236}">
                  <a16:creationId xmlns:a16="http://schemas.microsoft.com/office/drawing/2014/main" id="{84021635-4D35-4D5D-8F85-3EB0C42174D2}"/>
                </a:ext>
              </a:extLst>
            </p:cNvPr>
            <p:cNvSpPr/>
            <p:nvPr/>
          </p:nvSpPr>
          <p:spPr>
            <a:xfrm>
              <a:off x="5975025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2021.04. ~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8" name="그래픽 5">
              <a:extLst>
                <a:ext uri="{FF2B5EF4-FFF2-40B4-BE49-F238E27FC236}">
                  <a16:creationId xmlns:a16="http://schemas.microsoft.com/office/drawing/2014/main" id="{D67FFFBB-2DA8-41EA-9155-FF1E70253069}"/>
                </a:ext>
              </a:extLst>
            </p:cNvPr>
            <p:cNvSpPr/>
            <p:nvPr/>
          </p:nvSpPr>
          <p:spPr>
            <a:xfrm>
              <a:off x="4194870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rgbClr val="152B39"/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2021.02.28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9" name="그래픽 5">
              <a:extLst>
                <a:ext uri="{FF2B5EF4-FFF2-40B4-BE49-F238E27FC236}">
                  <a16:creationId xmlns:a16="http://schemas.microsoft.com/office/drawing/2014/main" id="{7A0D4559-EB84-48C6-8B8E-6C1217E41962}"/>
                </a:ext>
              </a:extLst>
            </p:cNvPr>
            <p:cNvSpPr/>
            <p:nvPr/>
          </p:nvSpPr>
          <p:spPr>
            <a:xfrm>
              <a:off x="2414715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2021.02.14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그래픽 5">
              <a:extLst>
                <a:ext uri="{FF2B5EF4-FFF2-40B4-BE49-F238E27FC236}">
                  <a16:creationId xmlns:a16="http://schemas.microsoft.com/office/drawing/2014/main" id="{85314898-892B-4B23-85F2-44A012668DE3}"/>
                </a:ext>
              </a:extLst>
            </p:cNvPr>
            <p:cNvSpPr/>
            <p:nvPr/>
          </p:nvSpPr>
          <p:spPr>
            <a:xfrm>
              <a:off x="634560" y="3111289"/>
              <a:ext cx="2094759" cy="686806"/>
            </a:xfrm>
            <a:custGeom>
              <a:avLst/>
              <a:gdLst>
                <a:gd name="connsiteX0" fmla="*/ 1776707 w 2122839"/>
                <a:gd name="connsiteY0" fmla="*/ 675092 h 696012"/>
                <a:gd name="connsiteX1" fmla="*/ 23798 w 2122839"/>
                <a:gd name="connsiteY1" fmla="*/ 675092 h 696012"/>
                <a:gd name="connsiteX2" fmla="*/ 240432 w 2122839"/>
                <a:gd name="connsiteY2" fmla="*/ 349532 h 696012"/>
                <a:gd name="connsiteX3" fmla="*/ 23798 w 2122839"/>
                <a:gd name="connsiteY3" fmla="*/ 23798 h 696012"/>
                <a:gd name="connsiteX4" fmla="*/ 1776707 w 2122839"/>
                <a:gd name="connsiteY4" fmla="*/ 23798 h 696012"/>
                <a:gd name="connsiteX5" fmla="*/ 2102267 w 2122839"/>
                <a:gd name="connsiteY5" fmla="*/ 349358 h 696012"/>
                <a:gd name="connsiteX6" fmla="*/ 2102267 w 2122839"/>
                <a:gd name="connsiteY6" fmla="*/ 349358 h 696012"/>
                <a:gd name="connsiteX7" fmla="*/ 1776707 w 2122839"/>
                <a:gd name="connsiteY7" fmla="*/ 675092 h 6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839" h="696012">
                  <a:moveTo>
                    <a:pt x="1776707" y="675092"/>
                  </a:moveTo>
                  <a:lnTo>
                    <a:pt x="23798" y="675092"/>
                  </a:lnTo>
                  <a:lnTo>
                    <a:pt x="240432" y="349532"/>
                  </a:lnTo>
                  <a:lnTo>
                    <a:pt x="23798" y="23798"/>
                  </a:lnTo>
                  <a:lnTo>
                    <a:pt x="1776707" y="23798"/>
                  </a:lnTo>
                  <a:cubicBezTo>
                    <a:pt x="1956626" y="23798"/>
                    <a:pt x="2102267" y="169612"/>
                    <a:pt x="2102267" y="349358"/>
                  </a:cubicBezTo>
                  <a:lnTo>
                    <a:pt x="2102267" y="349358"/>
                  </a:lnTo>
                  <a:cubicBezTo>
                    <a:pt x="2102441" y="529277"/>
                    <a:pt x="1956626" y="675092"/>
                    <a:pt x="1776707" y="675092"/>
                  </a:cubicBezTo>
                  <a:close/>
                </a:path>
              </a:pathLst>
            </a:custGeom>
            <a:solidFill>
              <a:srgbClr val="152B39"/>
            </a:solidFill>
            <a:ln w="17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2021.01.31</a:t>
              </a:r>
              <a:endPara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1" name="그래픽 147">
              <a:extLst>
                <a:ext uri="{FF2B5EF4-FFF2-40B4-BE49-F238E27FC236}">
                  <a16:creationId xmlns:a16="http://schemas.microsoft.com/office/drawing/2014/main" id="{BDE97A89-B508-4E11-B2C0-116C6B79AE37}"/>
                </a:ext>
              </a:extLst>
            </p:cNvPr>
            <p:cNvSpPr/>
            <p:nvPr/>
          </p:nvSpPr>
          <p:spPr>
            <a:xfrm>
              <a:off x="153164" y="3920751"/>
              <a:ext cx="3057550" cy="1679041"/>
            </a:xfrm>
            <a:custGeom>
              <a:avLst/>
              <a:gdLst>
                <a:gd name="connsiteX0" fmla="*/ 1404665 w 1535122"/>
                <a:gd name="connsiteY0" fmla="*/ 360722 h 1679040"/>
                <a:gd name="connsiteX1" fmla="*/ 1020165 w 1535122"/>
                <a:gd name="connsiteY1" fmla="*/ 360722 h 1679040"/>
                <a:gd name="connsiteX2" fmla="*/ 800930 w 1535122"/>
                <a:gd name="connsiteY2" fmla="*/ 56815 h 1679040"/>
                <a:gd name="connsiteX3" fmla="*/ 755356 w 1535122"/>
                <a:gd name="connsiteY3" fmla="*/ 56815 h 1679040"/>
                <a:gd name="connsiteX4" fmla="*/ 536121 w 1535122"/>
                <a:gd name="connsiteY4" fmla="*/ 360961 h 1679040"/>
                <a:gd name="connsiteX5" fmla="*/ 151381 w 1535122"/>
                <a:gd name="connsiteY5" fmla="*/ 360961 h 1679040"/>
                <a:gd name="connsiteX6" fmla="*/ 45122 w 1535122"/>
                <a:gd name="connsiteY6" fmla="*/ 467221 h 1679040"/>
                <a:gd name="connsiteX7" fmla="*/ 45122 w 1535122"/>
                <a:gd name="connsiteY7" fmla="*/ 1549003 h 1679040"/>
                <a:gd name="connsiteX8" fmla="*/ 151381 w 1535122"/>
                <a:gd name="connsiteY8" fmla="*/ 1655262 h 1679040"/>
                <a:gd name="connsiteX9" fmla="*/ 1404665 w 1535122"/>
                <a:gd name="connsiteY9" fmla="*/ 1655262 h 1679040"/>
                <a:gd name="connsiteX10" fmla="*/ 1510924 w 1535122"/>
                <a:gd name="connsiteY10" fmla="*/ 1549003 h 1679040"/>
                <a:gd name="connsiteX11" fmla="*/ 1510924 w 1535122"/>
                <a:gd name="connsiteY11" fmla="*/ 467221 h 1679040"/>
                <a:gd name="connsiteX12" fmla="*/ 1404665 w 1535122"/>
                <a:gd name="connsiteY12" fmla="*/ 360722 h 167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5122" h="1679040">
                  <a:moveTo>
                    <a:pt x="1404665" y="360722"/>
                  </a:moveTo>
                  <a:lnTo>
                    <a:pt x="1020165" y="360722"/>
                  </a:lnTo>
                  <a:lnTo>
                    <a:pt x="800930" y="56815"/>
                  </a:lnTo>
                  <a:cubicBezTo>
                    <a:pt x="789656" y="41224"/>
                    <a:pt x="766630" y="41224"/>
                    <a:pt x="755356" y="56815"/>
                  </a:cubicBezTo>
                  <a:lnTo>
                    <a:pt x="536121" y="360961"/>
                  </a:lnTo>
                  <a:lnTo>
                    <a:pt x="151381" y="360961"/>
                  </a:lnTo>
                  <a:cubicBezTo>
                    <a:pt x="92615" y="360722"/>
                    <a:pt x="45122" y="408454"/>
                    <a:pt x="45122" y="467221"/>
                  </a:cubicBezTo>
                  <a:lnTo>
                    <a:pt x="45122" y="1549003"/>
                  </a:lnTo>
                  <a:cubicBezTo>
                    <a:pt x="45122" y="1607769"/>
                    <a:pt x="92615" y="1655262"/>
                    <a:pt x="151381" y="1655262"/>
                  </a:cubicBezTo>
                  <a:lnTo>
                    <a:pt x="1404665" y="1655262"/>
                  </a:lnTo>
                  <a:cubicBezTo>
                    <a:pt x="1463431" y="1655262"/>
                    <a:pt x="1510924" y="1607769"/>
                    <a:pt x="1510924" y="1549003"/>
                  </a:cubicBezTo>
                  <a:lnTo>
                    <a:pt x="1510924" y="467221"/>
                  </a:lnTo>
                  <a:cubicBezTo>
                    <a:pt x="1511164" y="408454"/>
                    <a:pt x="1463431" y="360722"/>
                    <a:pt x="1404665" y="360722"/>
                  </a:cubicBezTo>
                  <a:close/>
                </a:path>
              </a:pathLst>
            </a:custGeom>
            <a:solidFill>
              <a:srgbClr val="152B39"/>
            </a:solidFill>
            <a:ln w="23891" cap="flat">
              <a:noFill/>
              <a:prstDash val="solid"/>
              <a:miter/>
            </a:ln>
          </p:spPr>
          <p:txBody>
            <a:bodyPr lIns="90000" t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코틀린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기반 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app 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제작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App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실행 시 카메라 기능 사용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가지 제품의 데이터 셋 생성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2" name="그래픽 157">
              <a:extLst>
                <a:ext uri="{FF2B5EF4-FFF2-40B4-BE49-F238E27FC236}">
                  <a16:creationId xmlns:a16="http://schemas.microsoft.com/office/drawing/2014/main" id="{3E9B1E49-FC88-494F-9D94-42B0C3E99D59}"/>
                </a:ext>
              </a:extLst>
            </p:cNvPr>
            <p:cNvSpPr/>
            <p:nvPr/>
          </p:nvSpPr>
          <p:spPr>
            <a:xfrm>
              <a:off x="1982222" y="1343759"/>
              <a:ext cx="2959744" cy="1629825"/>
            </a:xfrm>
            <a:custGeom>
              <a:avLst/>
              <a:gdLst>
                <a:gd name="connsiteX0" fmla="*/ 49340 w 590550"/>
                <a:gd name="connsiteY0" fmla="*/ 521208 h 647700"/>
                <a:gd name="connsiteX1" fmla="*/ 202025 w 590550"/>
                <a:gd name="connsiteY1" fmla="*/ 521208 h 647700"/>
                <a:gd name="connsiteX2" fmla="*/ 289084 w 590550"/>
                <a:gd name="connsiteY2" fmla="*/ 641985 h 647700"/>
                <a:gd name="connsiteX3" fmla="*/ 307181 w 590550"/>
                <a:gd name="connsiteY3" fmla="*/ 641985 h 647700"/>
                <a:gd name="connsiteX4" fmla="*/ 394240 w 590550"/>
                <a:gd name="connsiteY4" fmla="*/ 521208 h 647700"/>
                <a:gd name="connsiteX5" fmla="*/ 546926 w 590550"/>
                <a:gd name="connsiteY5" fmla="*/ 521208 h 647700"/>
                <a:gd name="connsiteX6" fmla="*/ 589121 w 590550"/>
                <a:gd name="connsiteY6" fmla="*/ 479012 h 647700"/>
                <a:gd name="connsiteX7" fmla="*/ 589121 w 590550"/>
                <a:gd name="connsiteY7" fmla="*/ 49340 h 647700"/>
                <a:gd name="connsiteX8" fmla="*/ 546926 w 590550"/>
                <a:gd name="connsiteY8" fmla="*/ 7144 h 647700"/>
                <a:gd name="connsiteX9" fmla="*/ 49340 w 590550"/>
                <a:gd name="connsiteY9" fmla="*/ 7144 h 647700"/>
                <a:gd name="connsiteX10" fmla="*/ 7144 w 590550"/>
                <a:gd name="connsiteY10" fmla="*/ 49340 h 647700"/>
                <a:gd name="connsiteX11" fmla="*/ 7144 w 590550"/>
                <a:gd name="connsiteY11" fmla="*/ 478917 h 647700"/>
                <a:gd name="connsiteX12" fmla="*/ 49340 w 590550"/>
                <a:gd name="connsiteY12" fmla="*/ 521208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550" h="647700">
                  <a:moveTo>
                    <a:pt x="49340" y="521208"/>
                  </a:moveTo>
                  <a:lnTo>
                    <a:pt x="202025" y="521208"/>
                  </a:lnTo>
                  <a:lnTo>
                    <a:pt x="289084" y="641985"/>
                  </a:lnTo>
                  <a:cubicBezTo>
                    <a:pt x="293561" y="648176"/>
                    <a:pt x="302705" y="648176"/>
                    <a:pt x="307181" y="641985"/>
                  </a:cubicBezTo>
                  <a:lnTo>
                    <a:pt x="394240" y="521208"/>
                  </a:lnTo>
                  <a:lnTo>
                    <a:pt x="546926" y="521208"/>
                  </a:lnTo>
                  <a:cubicBezTo>
                    <a:pt x="570262" y="521208"/>
                    <a:pt x="589121" y="502349"/>
                    <a:pt x="589121" y="479012"/>
                  </a:cubicBezTo>
                  <a:lnTo>
                    <a:pt x="589121" y="49340"/>
                  </a:lnTo>
                  <a:cubicBezTo>
                    <a:pt x="589121" y="26003"/>
                    <a:pt x="570262" y="7144"/>
                    <a:pt x="546926" y="7144"/>
                  </a:cubicBezTo>
                  <a:lnTo>
                    <a:pt x="49340" y="7144"/>
                  </a:lnTo>
                  <a:cubicBezTo>
                    <a:pt x="26003" y="7144"/>
                    <a:pt x="7144" y="26003"/>
                    <a:pt x="7144" y="49340"/>
                  </a:cubicBezTo>
                  <a:lnTo>
                    <a:pt x="7144" y="478917"/>
                  </a:lnTo>
                  <a:cubicBezTo>
                    <a:pt x="7144" y="502253"/>
                    <a:pt x="26003" y="521208"/>
                    <a:pt x="49340" y="5212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b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 확보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Tensorflow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레이어 설정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.</a:t>
              </a:r>
              <a:endParaRPr lang="ko-KR" altLang="en-US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3" name="그래픽 157">
              <a:extLst>
                <a:ext uri="{FF2B5EF4-FFF2-40B4-BE49-F238E27FC236}">
                  <a16:creationId xmlns:a16="http://schemas.microsoft.com/office/drawing/2014/main" id="{FB3F632B-9966-4C26-B035-BDFCB192FA3F}"/>
                </a:ext>
              </a:extLst>
            </p:cNvPr>
            <p:cNvSpPr/>
            <p:nvPr/>
          </p:nvSpPr>
          <p:spPr>
            <a:xfrm>
              <a:off x="5542532" y="1343759"/>
              <a:ext cx="2959744" cy="1629825"/>
            </a:xfrm>
            <a:custGeom>
              <a:avLst/>
              <a:gdLst>
                <a:gd name="connsiteX0" fmla="*/ 49340 w 590550"/>
                <a:gd name="connsiteY0" fmla="*/ 521208 h 647700"/>
                <a:gd name="connsiteX1" fmla="*/ 202025 w 590550"/>
                <a:gd name="connsiteY1" fmla="*/ 521208 h 647700"/>
                <a:gd name="connsiteX2" fmla="*/ 289084 w 590550"/>
                <a:gd name="connsiteY2" fmla="*/ 641985 h 647700"/>
                <a:gd name="connsiteX3" fmla="*/ 307181 w 590550"/>
                <a:gd name="connsiteY3" fmla="*/ 641985 h 647700"/>
                <a:gd name="connsiteX4" fmla="*/ 394240 w 590550"/>
                <a:gd name="connsiteY4" fmla="*/ 521208 h 647700"/>
                <a:gd name="connsiteX5" fmla="*/ 546926 w 590550"/>
                <a:gd name="connsiteY5" fmla="*/ 521208 h 647700"/>
                <a:gd name="connsiteX6" fmla="*/ 589121 w 590550"/>
                <a:gd name="connsiteY6" fmla="*/ 479012 h 647700"/>
                <a:gd name="connsiteX7" fmla="*/ 589121 w 590550"/>
                <a:gd name="connsiteY7" fmla="*/ 49340 h 647700"/>
                <a:gd name="connsiteX8" fmla="*/ 546926 w 590550"/>
                <a:gd name="connsiteY8" fmla="*/ 7144 h 647700"/>
                <a:gd name="connsiteX9" fmla="*/ 49340 w 590550"/>
                <a:gd name="connsiteY9" fmla="*/ 7144 h 647700"/>
                <a:gd name="connsiteX10" fmla="*/ 7144 w 590550"/>
                <a:gd name="connsiteY10" fmla="*/ 49340 h 647700"/>
                <a:gd name="connsiteX11" fmla="*/ 7144 w 590550"/>
                <a:gd name="connsiteY11" fmla="*/ 478917 h 647700"/>
                <a:gd name="connsiteX12" fmla="*/ 49340 w 590550"/>
                <a:gd name="connsiteY12" fmla="*/ 521208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550" h="647700">
                  <a:moveTo>
                    <a:pt x="49340" y="521208"/>
                  </a:moveTo>
                  <a:lnTo>
                    <a:pt x="202025" y="521208"/>
                  </a:lnTo>
                  <a:lnTo>
                    <a:pt x="289084" y="641985"/>
                  </a:lnTo>
                  <a:cubicBezTo>
                    <a:pt x="293561" y="648176"/>
                    <a:pt x="302705" y="648176"/>
                    <a:pt x="307181" y="641985"/>
                  </a:cubicBezTo>
                  <a:lnTo>
                    <a:pt x="394240" y="521208"/>
                  </a:lnTo>
                  <a:lnTo>
                    <a:pt x="546926" y="521208"/>
                  </a:lnTo>
                  <a:cubicBezTo>
                    <a:pt x="570262" y="521208"/>
                    <a:pt x="589121" y="502349"/>
                    <a:pt x="589121" y="479012"/>
                  </a:cubicBezTo>
                  <a:lnTo>
                    <a:pt x="589121" y="49340"/>
                  </a:lnTo>
                  <a:cubicBezTo>
                    <a:pt x="589121" y="26003"/>
                    <a:pt x="570262" y="7144"/>
                    <a:pt x="546926" y="7144"/>
                  </a:cubicBezTo>
                  <a:lnTo>
                    <a:pt x="49340" y="7144"/>
                  </a:lnTo>
                  <a:cubicBezTo>
                    <a:pt x="26003" y="7144"/>
                    <a:pt x="7144" y="26003"/>
                    <a:pt x="7144" y="49340"/>
                  </a:cubicBezTo>
                  <a:lnTo>
                    <a:pt x="7144" y="478917"/>
                  </a:lnTo>
                  <a:cubicBezTo>
                    <a:pt x="7144" y="502253"/>
                    <a:pt x="26003" y="521208"/>
                    <a:pt x="49340" y="5212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b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장애인 접근성을 고려한 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app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UI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모델 정확도 향상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그래픽 147">
              <a:extLst>
                <a:ext uri="{FF2B5EF4-FFF2-40B4-BE49-F238E27FC236}">
                  <a16:creationId xmlns:a16="http://schemas.microsoft.com/office/drawing/2014/main" id="{D6958228-E56B-4DB3-B19C-EBE88C652A82}"/>
                </a:ext>
              </a:extLst>
            </p:cNvPr>
            <p:cNvSpPr/>
            <p:nvPr/>
          </p:nvSpPr>
          <p:spPr>
            <a:xfrm>
              <a:off x="3713474" y="3920751"/>
              <a:ext cx="3057550" cy="1679041"/>
            </a:xfrm>
            <a:custGeom>
              <a:avLst/>
              <a:gdLst>
                <a:gd name="connsiteX0" fmla="*/ 1404665 w 1535122"/>
                <a:gd name="connsiteY0" fmla="*/ 360722 h 1679040"/>
                <a:gd name="connsiteX1" fmla="*/ 1020165 w 1535122"/>
                <a:gd name="connsiteY1" fmla="*/ 360722 h 1679040"/>
                <a:gd name="connsiteX2" fmla="*/ 800930 w 1535122"/>
                <a:gd name="connsiteY2" fmla="*/ 56815 h 1679040"/>
                <a:gd name="connsiteX3" fmla="*/ 755356 w 1535122"/>
                <a:gd name="connsiteY3" fmla="*/ 56815 h 1679040"/>
                <a:gd name="connsiteX4" fmla="*/ 536121 w 1535122"/>
                <a:gd name="connsiteY4" fmla="*/ 360961 h 1679040"/>
                <a:gd name="connsiteX5" fmla="*/ 151381 w 1535122"/>
                <a:gd name="connsiteY5" fmla="*/ 360961 h 1679040"/>
                <a:gd name="connsiteX6" fmla="*/ 45122 w 1535122"/>
                <a:gd name="connsiteY6" fmla="*/ 467221 h 1679040"/>
                <a:gd name="connsiteX7" fmla="*/ 45122 w 1535122"/>
                <a:gd name="connsiteY7" fmla="*/ 1549003 h 1679040"/>
                <a:gd name="connsiteX8" fmla="*/ 151381 w 1535122"/>
                <a:gd name="connsiteY8" fmla="*/ 1655262 h 1679040"/>
                <a:gd name="connsiteX9" fmla="*/ 1404665 w 1535122"/>
                <a:gd name="connsiteY9" fmla="*/ 1655262 h 1679040"/>
                <a:gd name="connsiteX10" fmla="*/ 1510924 w 1535122"/>
                <a:gd name="connsiteY10" fmla="*/ 1549003 h 1679040"/>
                <a:gd name="connsiteX11" fmla="*/ 1510924 w 1535122"/>
                <a:gd name="connsiteY11" fmla="*/ 467221 h 1679040"/>
                <a:gd name="connsiteX12" fmla="*/ 1404665 w 1535122"/>
                <a:gd name="connsiteY12" fmla="*/ 360722 h 167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5122" h="1679040">
                  <a:moveTo>
                    <a:pt x="1404665" y="360722"/>
                  </a:moveTo>
                  <a:lnTo>
                    <a:pt x="1020165" y="360722"/>
                  </a:lnTo>
                  <a:lnTo>
                    <a:pt x="800930" y="56815"/>
                  </a:lnTo>
                  <a:cubicBezTo>
                    <a:pt x="789656" y="41224"/>
                    <a:pt x="766630" y="41224"/>
                    <a:pt x="755356" y="56815"/>
                  </a:cubicBezTo>
                  <a:lnTo>
                    <a:pt x="536121" y="360961"/>
                  </a:lnTo>
                  <a:lnTo>
                    <a:pt x="151381" y="360961"/>
                  </a:lnTo>
                  <a:cubicBezTo>
                    <a:pt x="92615" y="360722"/>
                    <a:pt x="45122" y="408454"/>
                    <a:pt x="45122" y="467221"/>
                  </a:cubicBezTo>
                  <a:lnTo>
                    <a:pt x="45122" y="1549003"/>
                  </a:lnTo>
                  <a:cubicBezTo>
                    <a:pt x="45122" y="1607769"/>
                    <a:pt x="92615" y="1655262"/>
                    <a:pt x="151381" y="1655262"/>
                  </a:cubicBezTo>
                  <a:lnTo>
                    <a:pt x="1404665" y="1655262"/>
                  </a:lnTo>
                  <a:cubicBezTo>
                    <a:pt x="1463431" y="1655262"/>
                    <a:pt x="1510924" y="1607769"/>
                    <a:pt x="1510924" y="1549003"/>
                  </a:cubicBezTo>
                  <a:lnTo>
                    <a:pt x="1510924" y="467221"/>
                  </a:lnTo>
                  <a:cubicBezTo>
                    <a:pt x="1511164" y="408454"/>
                    <a:pt x="1463431" y="360722"/>
                    <a:pt x="1404665" y="360722"/>
                  </a:cubicBezTo>
                  <a:close/>
                </a:path>
              </a:pathLst>
            </a:custGeom>
            <a:solidFill>
              <a:srgbClr val="152B39"/>
            </a:solidFill>
            <a:ln w="23891" cap="flat">
              <a:noFill/>
              <a:prstDash val="solid"/>
              <a:miter/>
            </a:ln>
          </p:spPr>
          <p:txBody>
            <a:bodyPr lIns="90000" t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차 데모 모델 훈련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모델을 어플리케이션에 삽입 후 결과 출력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5" name="그래픽 147">
              <a:extLst>
                <a:ext uri="{FF2B5EF4-FFF2-40B4-BE49-F238E27FC236}">
                  <a16:creationId xmlns:a16="http://schemas.microsoft.com/office/drawing/2014/main" id="{49821B61-4B27-494E-B6D8-869CB74F4E4A}"/>
                </a:ext>
              </a:extLst>
            </p:cNvPr>
            <p:cNvSpPr/>
            <p:nvPr/>
          </p:nvSpPr>
          <p:spPr>
            <a:xfrm>
              <a:off x="7273784" y="3920751"/>
              <a:ext cx="3057550" cy="1679041"/>
            </a:xfrm>
            <a:custGeom>
              <a:avLst/>
              <a:gdLst>
                <a:gd name="connsiteX0" fmla="*/ 1404665 w 1535122"/>
                <a:gd name="connsiteY0" fmla="*/ 360722 h 1679040"/>
                <a:gd name="connsiteX1" fmla="*/ 1020165 w 1535122"/>
                <a:gd name="connsiteY1" fmla="*/ 360722 h 1679040"/>
                <a:gd name="connsiteX2" fmla="*/ 800930 w 1535122"/>
                <a:gd name="connsiteY2" fmla="*/ 56815 h 1679040"/>
                <a:gd name="connsiteX3" fmla="*/ 755356 w 1535122"/>
                <a:gd name="connsiteY3" fmla="*/ 56815 h 1679040"/>
                <a:gd name="connsiteX4" fmla="*/ 536121 w 1535122"/>
                <a:gd name="connsiteY4" fmla="*/ 360961 h 1679040"/>
                <a:gd name="connsiteX5" fmla="*/ 151381 w 1535122"/>
                <a:gd name="connsiteY5" fmla="*/ 360961 h 1679040"/>
                <a:gd name="connsiteX6" fmla="*/ 45122 w 1535122"/>
                <a:gd name="connsiteY6" fmla="*/ 467221 h 1679040"/>
                <a:gd name="connsiteX7" fmla="*/ 45122 w 1535122"/>
                <a:gd name="connsiteY7" fmla="*/ 1549003 h 1679040"/>
                <a:gd name="connsiteX8" fmla="*/ 151381 w 1535122"/>
                <a:gd name="connsiteY8" fmla="*/ 1655262 h 1679040"/>
                <a:gd name="connsiteX9" fmla="*/ 1404665 w 1535122"/>
                <a:gd name="connsiteY9" fmla="*/ 1655262 h 1679040"/>
                <a:gd name="connsiteX10" fmla="*/ 1510924 w 1535122"/>
                <a:gd name="connsiteY10" fmla="*/ 1549003 h 1679040"/>
                <a:gd name="connsiteX11" fmla="*/ 1510924 w 1535122"/>
                <a:gd name="connsiteY11" fmla="*/ 467221 h 1679040"/>
                <a:gd name="connsiteX12" fmla="*/ 1404665 w 1535122"/>
                <a:gd name="connsiteY12" fmla="*/ 360722 h 167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5122" h="1679040">
                  <a:moveTo>
                    <a:pt x="1404665" y="360722"/>
                  </a:moveTo>
                  <a:lnTo>
                    <a:pt x="1020165" y="360722"/>
                  </a:lnTo>
                  <a:lnTo>
                    <a:pt x="800930" y="56815"/>
                  </a:lnTo>
                  <a:cubicBezTo>
                    <a:pt x="789656" y="41224"/>
                    <a:pt x="766630" y="41224"/>
                    <a:pt x="755356" y="56815"/>
                  </a:cubicBezTo>
                  <a:lnTo>
                    <a:pt x="536121" y="360961"/>
                  </a:lnTo>
                  <a:lnTo>
                    <a:pt x="151381" y="360961"/>
                  </a:lnTo>
                  <a:cubicBezTo>
                    <a:pt x="92615" y="360722"/>
                    <a:pt x="45122" y="408454"/>
                    <a:pt x="45122" y="467221"/>
                  </a:cubicBezTo>
                  <a:lnTo>
                    <a:pt x="45122" y="1549003"/>
                  </a:lnTo>
                  <a:cubicBezTo>
                    <a:pt x="45122" y="1607769"/>
                    <a:pt x="92615" y="1655262"/>
                    <a:pt x="151381" y="1655262"/>
                  </a:cubicBezTo>
                  <a:lnTo>
                    <a:pt x="1404665" y="1655262"/>
                  </a:lnTo>
                  <a:cubicBezTo>
                    <a:pt x="1463431" y="1655262"/>
                    <a:pt x="1510924" y="1607769"/>
                    <a:pt x="1510924" y="1549003"/>
                  </a:cubicBezTo>
                  <a:lnTo>
                    <a:pt x="1510924" y="467221"/>
                  </a:lnTo>
                  <a:cubicBezTo>
                    <a:pt x="1511164" y="408454"/>
                    <a:pt x="1463431" y="360722"/>
                    <a:pt x="1404665" y="360722"/>
                  </a:cubicBezTo>
                  <a:close/>
                </a:path>
              </a:pathLst>
            </a:custGeom>
            <a:solidFill>
              <a:srgbClr val="152B39"/>
            </a:solidFill>
            <a:ln w="23891" cap="flat">
              <a:noFill/>
              <a:prstDash val="solid"/>
              <a:miter/>
            </a:ln>
          </p:spPr>
          <p:txBody>
            <a:bodyPr lIns="90000" t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장애인 접근성 고려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피드백 수용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인식률이 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80% 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이상을 넘어가는 경우</a:t>
              </a:r>
              <a:r>
                <a:rPr lang="en-US" altLang="ko-KR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분류 제품 개수 증가</a:t>
              </a:r>
              <a:endParaRPr lang="en-US" altLang="ko-KR" sz="1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6" name="그래픽 157">
              <a:extLst>
                <a:ext uri="{FF2B5EF4-FFF2-40B4-BE49-F238E27FC236}">
                  <a16:creationId xmlns:a16="http://schemas.microsoft.com/office/drawing/2014/main" id="{06CDA242-8868-4E32-9063-297B5D70F116}"/>
                </a:ext>
              </a:extLst>
            </p:cNvPr>
            <p:cNvSpPr/>
            <p:nvPr/>
          </p:nvSpPr>
          <p:spPr>
            <a:xfrm>
              <a:off x="9102842" y="1343758"/>
              <a:ext cx="2959744" cy="1629825"/>
            </a:xfrm>
            <a:custGeom>
              <a:avLst/>
              <a:gdLst>
                <a:gd name="connsiteX0" fmla="*/ 49340 w 590550"/>
                <a:gd name="connsiteY0" fmla="*/ 521208 h 647700"/>
                <a:gd name="connsiteX1" fmla="*/ 202025 w 590550"/>
                <a:gd name="connsiteY1" fmla="*/ 521208 h 647700"/>
                <a:gd name="connsiteX2" fmla="*/ 289084 w 590550"/>
                <a:gd name="connsiteY2" fmla="*/ 641985 h 647700"/>
                <a:gd name="connsiteX3" fmla="*/ 307181 w 590550"/>
                <a:gd name="connsiteY3" fmla="*/ 641985 h 647700"/>
                <a:gd name="connsiteX4" fmla="*/ 394240 w 590550"/>
                <a:gd name="connsiteY4" fmla="*/ 521208 h 647700"/>
                <a:gd name="connsiteX5" fmla="*/ 546926 w 590550"/>
                <a:gd name="connsiteY5" fmla="*/ 521208 h 647700"/>
                <a:gd name="connsiteX6" fmla="*/ 589121 w 590550"/>
                <a:gd name="connsiteY6" fmla="*/ 479012 h 647700"/>
                <a:gd name="connsiteX7" fmla="*/ 589121 w 590550"/>
                <a:gd name="connsiteY7" fmla="*/ 49340 h 647700"/>
                <a:gd name="connsiteX8" fmla="*/ 546926 w 590550"/>
                <a:gd name="connsiteY8" fmla="*/ 7144 h 647700"/>
                <a:gd name="connsiteX9" fmla="*/ 49340 w 590550"/>
                <a:gd name="connsiteY9" fmla="*/ 7144 h 647700"/>
                <a:gd name="connsiteX10" fmla="*/ 7144 w 590550"/>
                <a:gd name="connsiteY10" fmla="*/ 49340 h 647700"/>
                <a:gd name="connsiteX11" fmla="*/ 7144 w 590550"/>
                <a:gd name="connsiteY11" fmla="*/ 478917 h 647700"/>
                <a:gd name="connsiteX12" fmla="*/ 49340 w 590550"/>
                <a:gd name="connsiteY12" fmla="*/ 521208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0550" h="647700">
                  <a:moveTo>
                    <a:pt x="49340" y="521208"/>
                  </a:moveTo>
                  <a:lnTo>
                    <a:pt x="202025" y="521208"/>
                  </a:lnTo>
                  <a:lnTo>
                    <a:pt x="289084" y="641985"/>
                  </a:lnTo>
                  <a:cubicBezTo>
                    <a:pt x="293561" y="648176"/>
                    <a:pt x="302705" y="648176"/>
                    <a:pt x="307181" y="641985"/>
                  </a:cubicBezTo>
                  <a:lnTo>
                    <a:pt x="394240" y="521208"/>
                  </a:lnTo>
                  <a:lnTo>
                    <a:pt x="546926" y="521208"/>
                  </a:lnTo>
                  <a:cubicBezTo>
                    <a:pt x="570262" y="521208"/>
                    <a:pt x="589121" y="502349"/>
                    <a:pt x="589121" y="479012"/>
                  </a:cubicBezTo>
                  <a:lnTo>
                    <a:pt x="589121" y="49340"/>
                  </a:lnTo>
                  <a:cubicBezTo>
                    <a:pt x="589121" y="26003"/>
                    <a:pt x="570262" y="7144"/>
                    <a:pt x="546926" y="7144"/>
                  </a:cubicBezTo>
                  <a:lnTo>
                    <a:pt x="49340" y="7144"/>
                  </a:lnTo>
                  <a:cubicBezTo>
                    <a:pt x="26003" y="7144"/>
                    <a:pt x="7144" y="26003"/>
                    <a:pt x="7144" y="49340"/>
                  </a:cubicBezTo>
                  <a:lnTo>
                    <a:pt x="7144" y="478917"/>
                  </a:lnTo>
                  <a:cubicBezTo>
                    <a:pt x="7144" y="502253"/>
                    <a:pt x="26003" y="521208"/>
                    <a:pt x="49340" y="52120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bIns="360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완성 및 어플리케이션 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652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1593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785" y="107662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수행 시나리오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B3E7F3-84FF-4D83-9079-0536D3FDF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5" y="1155447"/>
            <a:ext cx="851013" cy="851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5339AA-5E21-44BC-9A64-3F87B4D739CA}"/>
              </a:ext>
            </a:extLst>
          </p:cNvPr>
          <p:cNvSpPr/>
          <p:nvPr/>
        </p:nvSpPr>
        <p:spPr>
          <a:xfrm>
            <a:off x="1242740" y="1135304"/>
            <a:ext cx="180962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Client</a:t>
            </a:r>
            <a:endParaRPr lang="en-US" altLang="ko-KR" sz="2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B7835A-1F2E-476B-B0F3-BC02302B4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27" y="1209264"/>
            <a:ext cx="752324" cy="7523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5AFB8D-5352-4DDC-9D3F-2294467B26D3}"/>
              </a:ext>
            </a:extLst>
          </p:cNvPr>
          <p:cNvSpPr/>
          <p:nvPr/>
        </p:nvSpPr>
        <p:spPr>
          <a:xfrm>
            <a:off x="261594" y="2197016"/>
            <a:ext cx="2890900" cy="4389523"/>
          </a:xfrm>
          <a:prstGeom prst="rect">
            <a:avLst/>
          </a:prstGeom>
          <a:solidFill>
            <a:srgbClr val="D6DCE5"/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BDD4E91-75E8-4511-922D-E1FF4DC59DC5}"/>
              </a:ext>
            </a:extLst>
          </p:cNvPr>
          <p:cNvSpPr/>
          <p:nvPr/>
        </p:nvSpPr>
        <p:spPr>
          <a:xfrm>
            <a:off x="261592" y="2782266"/>
            <a:ext cx="1729298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제품 촬영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3870F2-379F-4629-8C51-6C954919465C}"/>
              </a:ext>
            </a:extLst>
          </p:cNvPr>
          <p:cNvGrpSpPr/>
          <p:nvPr/>
        </p:nvGrpSpPr>
        <p:grpSpPr>
          <a:xfrm>
            <a:off x="607410" y="2269763"/>
            <a:ext cx="1026275" cy="621325"/>
            <a:chOff x="1999302" y="2521269"/>
            <a:chExt cx="1026275" cy="621325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B80989F-8D6C-428C-A9E4-949687EC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8" y="2615301"/>
              <a:ext cx="615096" cy="427490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0532314-54A2-494D-AF66-D77F6751A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302" y="2521269"/>
              <a:ext cx="1026275" cy="621325"/>
            </a:xfrm>
            <a:prstGeom prst="rect">
              <a:avLst/>
            </a:prstGeom>
          </p:spPr>
        </p:pic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5F11DA4-42D9-4286-96DF-1C8929C532C1}"/>
              </a:ext>
            </a:extLst>
          </p:cNvPr>
          <p:cNvSpPr/>
          <p:nvPr/>
        </p:nvSpPr>
        <p:spPr>
          <a:xfrm>
            <a:off x="164673" y="3935720"/>
            <a:ext cx="1965144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내장된 </a:t>
            </a:r>
            <a:r>
              <a:rPr lang="en-US" altLang="ko-KR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tflite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이용한 결과 예측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FDD1B9-C3D9-4625-81FE-803640E915B9}"/>
              </a:ext>
            </a:extLst>
          </p:cNvPr>
          <p:cNvSpPr/>
          <p:nvPr/>
        </p:nvSpPr>
        <p:spPr>
          <a:xfrm>
            <a:off x="512179" y="5706001"/>
            <a:ext cx="1361764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사용자에게 결과 알림</a:t>
            </a:r>
            <a:endParaRPr lang="en-US" altLang="ko-KR" sz="20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EBF1F5F-6B2D-4598-AE90-EF7EB8B380A0}"/>
              </a:ext>
            </a:extLst>
          </p:cNvPr>
          <p:cNvSpPr/>
          <p:nvPr/>
        </p:nvSpPr>
        <p:spPr>
          <a:xfrm>
            <a:off x="3041928" y="3996784"/>
            <a:ext cx="1790237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tflite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 변환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CDC41B-EAE8-4D2C-9C3B-EA53240C62E5}"/>
              </a:ext>
            </a:extLst>
          </p:cNvPr>
          <p:cNvSpPr/>
          <p:nvPr/>
        </p:nvSpPr>
        <p:spPr>
          <a:xfrm>
            <a:off x="9793127" y="1122452"/>
            <a:ext cx="2293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Data</a:t>
            </a:r>
            <a:r>
              <a:rPr lang="ko-KR" alt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Set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DAD74F3E-7900-4FC7-99E1-1E34A079F373}"/>
              </a:ext>
            </a:extLst>
          </p:cNvPr>
          <p:cNvSpPr/>
          <p:nvPr/>
        </p:nvSpPr>
        <p:spPr>
          <a:xfrm rot="5400000">
            <a:off x="8190825" y="2587600"/>
            <a:ext cx="293171" cy="103731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EDAF7AB-10C5-43E7-A374-70E4B3543A0D}"/>
              </a:ext>
            </a:extLst>
          </p:cNvPr>
          <p:cNvSpPr/>
          <p:nvPr/>
        </p:nvSpPr>
        <p:spPr>
          <a:xfrm>
            <a:off x="4754792" y="219557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6F2D9CA-C5EE-4B81-B773-33C46A171A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32" y="2686877"/>
            <a:ext cx="876183" cy="71304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BD75EF-55EE-490A-BCDE-8FED41D1A592}"/>
              </a:ext>
            </a:extLst>
          </p:cNvPr>
          <p:cNvSpPr/>
          <p:nvPr/>
        </p:nvSpPr>
        <p:spPr>
          <a:xfrm>
            <a:off x="9039508" y="219532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91F644-F51B-4973-806A-88988CD40A80}"/>
              </a:ext>
            </a:extLst>
          </p:cNvPr>
          <p:cNvGrpSpPr/>
          <p:nvPr/>
        </p:nvGrpSpPr>
        <p:grpSpPr>
          <a:xfrm>
            <a:off x="9254051" y="2329727"/>
            <a:ext cx="880031" cy="824116"/>
            <a:chOff x="9254051" y="2329727"/>
            <a:chExt cx="880031" cy="824116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C98346E-D901-446E-B95D-7AC8F1F3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4051" y="2329727"/>
              <a:ext cx="442002" cy="425632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FAD87C6-A275-4CF3-ACD7-473E7CA9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9447748" y="2381373"/>
              <a:ext cx="442002" cy="425632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FE7BD7D8-8424-4CB2-B484-0DD76909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9725130" y="2392800"/>
              <a:ext cx="425632" cy="2994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F6C18CE-3292-4FB7-8489-46E16255C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9310621" y="2711215"/>
              <a:ext cx="425632" cy="44200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E8B89D4-5DF1-4542-904C-74E4399D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9692080" y="2728211"/>
              <a:ext cx="442002" cy="425632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F06DD37-F641-4AB8-B0EE-F7988DDAA24E}"/>
              </a:ext>
            </a:extLst>
          </p:cNvPr>
          <p:cNvGrpSpPr/>
          <p:nvPr/>
        </p:nvGrpSpPr>
        <p:grpSpPr>
          <a:xfrm>
            <a:off x="10854991" y="2348368"/>
            <a:ext cx="880031" cy="824116"/>
            <a:chOff x="11214190" y="2550671"/>
            <a:chExt cx="877309" cy="853165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FC7535B-5180-4685-A53C-CBEBBE37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A71832E-99D8-4B29-B187-6CB3504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974B668-BAF9-4B83-83FE-E3CD9C3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09B84BC-90DC-41B8-96F8-BBCCE1EB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BAD9541-F6FB-4E4B-9AC7-DEA67001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B231563-FF9C-40A7-9811-356B220BF7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85" y="3876342"/>
            <a:ext cx="1447159" cy="419919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2CBEE449-A3EE-455F-B7B2-57087936960B}"/>
              </a:ext>
            </a:extLst>
          </p:cNvPr>
          <p:cNvGrpSpPr/>
          <p:nvPr/>
        </p:nvGrpSpPr>
        <p:grpSpPr>
          <a:xfrm>
            <a:off x="10055767" y="2348368"/>
            <a:ext cx="880031" cy="824116"/>
            <a:chOff x="11214190" y="2550671"/>
            <a:chExt cx="877309" cy="853165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9C3C66A-E472-4A1F-A83D-4F095915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8293BF1-FF31-4FE6-8A57-7E993B40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3B69856D-55B1-4217-9593-DE89D2F3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D44062E-6D87-4AD6-9F5E-1D9F48EF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436DE30-3246-434F-BA80-1632B7C0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3876E40F-8A3E-4A0D-8C63-F3E94C1514E0}"/>
              </a:ext>
            </a:extLst>
          </p:cNvPr>
          <p:cNvSpPr/>
          <p:nvPr/>
        </p:nvSpPr>
        <p:spPr>
          <a:xfrm rot="10800000">
            <a:off x="10290625" y="3231994"/>
            <a:ext cx="388666" cy="558875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5970841" y="3903330"/>
            <a:ext cx="458801" cy="785862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B6E7FB6-E474-4E89-A135-1A8E22027C60}"/>
              </a:ext>
            </a:extLst>
          </p:cNvPr>
          <p:cNvSpPr/>
          <p:nvPr/>
        </p:nvSpPr>
        <p:spPr>
          <a:xfrm>
            <a:off x="10512127" y="3240513"/>
            <a:ext cx="130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부풀리기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7234306-613E-4470-A3CB-1ADEC80C5C4C}"/>
              </a:ext>
            </a:extLst>
          </p:cNvPr>
          <p:cNvSpPr/>
          <p:nvPr/>
        </p:nvSpPr>
        <p:spPr>
          <a:xfrm>
            <a:off x="10348470" y="5387388"/>
            <a:ext cx="1544560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직접 촬영한 사진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4" name="그래픽 33" descr="기어 헤드 윤곽선">
            <a:extLst>
              <a:ext uri="{FF2B5EF4-FFF2-40B4-BE49-F238E27FC236}">
                <a16:creationId xmlns:a16="http://schemas.microsoft.com/office/drawing/2014/main" id="{73CC5712-7880-42C0-9A38-5B8849A463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0732" y="4967524"/>
            <a:ext cx="889438" cy="889438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87DEDB-C6E7-47F9-A445-AE1B78751408}"/>
              </a:ext>
            </a:extLst>
          </p:cNvPr>
          <p:cNvSpPr/>
          <p:nvPr/>
        </p:nvSpPr>
        <p:spPr>
          <a:xfrm>
            <a:off x="5764744" y="2848037"/>
            <a:ext cx="1734989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데이터셋 구축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426C6FF-FA88-4A0B-8A3A-2BC24958B22D}"/>
              </a:ext>
            </a:extLst>
          </p:cNvPr>
          <p:cNvSpPr/>
          <p:nvPr/>
        </p:nvSpPr>
        <p:spPr>
          <a:xfrm>
            <a:off x="5493507" y="5081755"/>
            <a:ext cx="220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CNN 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기반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알고리즘으로 학습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7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961542" y="3250697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964461" y="4806763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8F6240CF-CA40-456E-BA40-FD8A991FEC0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b="35442"/>
          <a:stretch/>
        </p:blipFill>
        <p:spPr>
          <a:xfrm>
            <a:off x="562448" y="3819348"/>
            <a:ext cx="1087932" cy="18550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F0F40E8-96A0-4CD7-85C0-E023707F2AAE}"/>
              </a:ext>
            </a:extLst>
          </p:cNvPr>
          <p:cNvGrpSpPr/>
          <p:nvPr/>
        </p:nvGrpSpPr>
        <p:grpSpPr>
          <a:xfrm>
            <a:off x="579588" y="5377446"/>
            <a:ext cx="1280163" cy="425632"/>
            <a:chOff x="579588" y="5537466"/>
            <a:chExt cx="1280163" cy="425632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FC92FAE-B775-4EEC-A7F9-0FB783B52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88" y="5537466"/>
              <a:ext cx="442002" cy="425632"/>
            </a:xfrm>
            <a:prstGeom prst="rect">
              <a:avLst/>
            </a:prstGeom>
          </p:spPr>
        </p:pic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D1D343-D19E-4BB1-9AEB-3D1B2CAC1AC3}"/>
                </a:ext>
              </a:extLst>
            </p:cNvPr>
            <p:cNvSpPr/>
            <p:nvPr/>
          </p:nvSpPr>
          <p:spPr>
            <a:xfrm>
              <a:off x="883346" y="5640456"/>
              <a:ext cx="9764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제품명</a:t>
              </a:r>
              <a:r>
                <a:rPr lang="en-US" altLang="ko-KR" sz="1200" b="1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: …</a:t>
              </a:r>
            </a:p>
          </p:txBody>
        </p:sp>
      </p:grp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6EE38863-449A-4950-B484-E1C597FB6F1C}"/>
              </a:ext>
            </a:extLst>
          </p:cNvPr>
          <p:cNvSpPr/>
          <p:nvPr/>
        </p:nvSpPr>
        <p:spPr>
          <a:xfrm rot="16200000">
            <a:off x="459627" y="3672644"/>
            <a:ext cx="3635127" cy="1026276"/>
          </a:xfrm>
          <a:prstGeom prst="bentUpArrow">
            <a:avLst>
              <a:gd name="adj1" fmla="val 17575"/>
              <a:gd name="adj2" fmla="val 17204"/>
              <a:gd name="adj3" fmla="val 21288"/>
            </a:avLst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C9C11-3B62-40C1-8C67-42EE742C14B9}"/>
              </a:ext>
            </a:extLst>
          </p:cNvPr>
          <p:cNvSpPr/>
          <p:nvPr/>
        </p:nvSpPr>
        <p:spPr>
          <a:xfrm>
            <a:off x="1859751" y="5825938"/>
            <a:ext cx="930578" cy="177245"/>
          </a:xfrm>
          <a:prstGeom prst="rect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8005BD-EE8F-4F28-A717-A0F50FF5DBE2}"/>
              </a:ext>
            </a:extLst>
          </p:cNvPr>
          <p:cNvSpPr/>
          <p:nvPr/>
        </p:nvSpPr>
        <p:spPr>
          <a:xfrm>
            <a:off x="2616396" y="5803078"/>
            <a:ext cx="165600" cy="61941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CD8BE113-CF23-4CC8-8F30-E3D09580AC3B}"/>
              </a:ext>
            </a:extLst>
          </p:cNvPr>
          <p:cNvSpPr/>
          <p:nvPr/>
        </p:nvSpPr>
        <p:spPr>
          <a:xfrm rot="5400000">
            <a:off x="3112635" y="2683840"/>
            <a:ext cx="326038" cy="261214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8ED299-9729-4CE9-AA65-8E6F229BF630}"/>
              </a:ext>
            </a:extLst>
          </p:cNvPr>
          <p:cNvGrpSpPr/>
          <p:nvPr/>
        </p:nvGrpSpPr>
        <p:grpSpPr>
          <a:xfrm>
            <a:off x="9247990" y="5546299"/>
            <a:ext cx="1026275" cy="621325"/>
            <a:chOff x="1999302" y="2521269"/>
            <a:chExt cx="1026275" cy="621325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76D32E00-3D4B-4A6E-8A87-A0453414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8" y="2615301"/>
              <a:ext cx="615096" cy="427490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9E28A11-5886-41C3-AFA6-EB113C57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302" y="2521269"/>
              <a:ext cx="1026275" cy="621325"/>
            </a:xfrm>
            <a:prstGeom prst="rect">
              <a:avLst/>
            </a:prstGeom>
          </p:spPr>
        </p:pic>
      </p:grpSp>
      <p:sp>
        <p:nvSpPr>
          <p:cNvPr id="16" name="십자형 15">
            <a:extLst>
              <a:ext uri="{FF2B5EF4-FFF2-40B4-BE49-F238E27FC236}">
                <a16:creationId xmlns:a16="http://schemas.microsoft.com/office/drawing/2014/main" id="{D894ED3A-EBF7-4A02-8153-8582E1096656}"/>
              </a:ext>
            </a:extLst>
          </p:cNvPr>
          <p:cNvSpPr/>
          <p:nvPr/>
        </p:nvSpPr>
        <p:spPr>
          <a:xfrm>
            <a:off x="10104371" y="4480995"/>
            <a:ext cx="786795" cy="786795"/>
          </a:xfrm>
          <a:prstGeom prst="plus">
            <a:avLst>
              <a:gd name="adj" fmla="val 35209"/>
            </a:avLst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79654FD-E808-4982-BA4F-33B4DEAD767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r="84036" b="33653"/>
          <a:stretch/>
        </p:blipFill>
        <p:spPr>
          <a:xfrm>
            <a:off x="4736579" y="1259036"/>
            <a:ext cx="475429" cy="53779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E4600F-ECA9-4074-B896-880A6D05314A}"/>
              </a:ext>
            </a:extLst>
          </p:cNvPr>
          <p:cNvSpPr txBox="1"/>
          <p:nvPr/>
        </p:nvSpPr>
        <p:spPr>
          <a:xfrm>
            <a:off x="5117153" y="1283855"/>
            <a:ext cx="2624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205483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353" y="107662"/>
            <a:ext cx="2727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구성도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F530BC-41BB-7347-BC09-E323C14DCD1C}"/>
              </a:ext>
            </a:extLst>
          </p:cNvPr>
          <p:cNvSpPr txBox="1"/>
          <p:nvPr/>
        </p:nvSpPr>
        <p:spPr>
          <a:xfrm>
            <a:off x="9399877" y="1040065"/>
            <a:ext cx="1637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Client</a:t>
            </a:r>
            <a:endParaRPr lang="en-US" sz="2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D096867-232F-4848-9D52-8A8219436F28}"/>
              </a:ext>
            </a:extLst>
          </p:cNvPr>
          <p:cNvSpPr/>
          <p:nvPr/>
        </p:nvSpPr>
        <p:spPr bwMode="auto">
          <a:xfrm>
            <a:off x="1190189" y="3356374"/>
            <a:ext cx="2284568" cy="80905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직접 찍은 데이터셋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162C3A"/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AC427-5D1A-45EA-AFD6-7A9395F41525}"/>
              </a:ext>
            </a:extLst>
          </p:cNvPr>
          <p:cNvSpPr txBox="1"/>
          <p:nvPr/>
        </p:nvSpPr>
        <p:spPr>
          <a:xfrm>
            <a:off x="1573420" y="1007545"/>
            <a:ext cx="239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Data Set</a:t>
            </a:r>
          </a:p>
        </p:txBody>
      </p:sp>
      <p:sp>
        <p:nvSpPr>
          <p:cNvPr id="59" name="화살표: 아래쪽 132">
            <a:extLst>
              <a:ext uri="{FF2B5EF4-FFF2-40B4-BE49-F238E27FC236}">
                <a16:creationId xmlns:a16="http://schemas.microsoft.com/office/drawing/2014/main" id="{9A1A2B62-DBB5-44A5-96CA-4FBEA613C059}"/>
              </a:ext>
            </a:extLst>
          </p:cNvPr>
          <p:cNvSpPr/>
          <p:nvPr/>
        </p:nvSpPr>
        <p:spPr>
          <a:xfrm rot="16200000">
            <a:off x="4015228" y="3893077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AE86773-730C-434B-9884-7F864A042D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r="84036" b="33653"/>
          <a:stretch/>
        </p:blipFill>
        <p:spPr>
          <a:xfrm>
            <a:off x="4580846" y="988040"/>
            <a:ext cx="475429" cy="5377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ED28ED2-A7F9-4226-BB1C-800EE767AF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60" y="1033937"/>
            <a:ext cx="739269" cy="6016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8AACD95-C923-45F9-A914-618CBBDB34D5}"/>
              </a:ext>
            </a:extLst>
          </p:cNvPr>
          <p:cNvSpPr txBox="1"/>
          <p:nvPr/>
        </p:nvSpPr>
        <p:spPr>
          <a:xfrm>
            <a:off x="4961420" y="1012859"/>
            <a:ext cx="2624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TensorFlow</a:t>
            </a:r>
          </a:p>
        </p:txBody>
      </p:sp>
      <p:sp>
        <p:nvSpPr>
          <p:cNvPr id="63" name="Rounded Rectangle 43">
            <a:extLst>
              <a:ext uri="{FF2B5EF4-FFF2-40B4-BE49-F238E27FC236}">
                <a16:creationId xmlns:a16="http://schemas.microsoft.com/office/drawing/2014/main" id="{25BCD8AF-1D8F-440E-8FCA-D9B5698D1C4C}"/>
              </a:ext>
            </a:extLst>
          </p:cNvPr>
          <p:cNvSpPr/>
          <p:nvPr/>
        </p:nvSpPr>
        <p:spPr bwMode="auto">
          <a:xfrm>
            <a:off x="4544067" y="1799766"/>
            <a:ext cx="3033497" cy="474006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>
              <a:ln>
                <a:noFill/>
              </a:ln>
              <a:solidFill>
                <a:srgbClr val="162C3A"/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2" name="Rounded Rectangle 43">
            <a:extLst>
              <a:ext uri="{FF2B5EF4-FFF2-40B4-BE49-F238E27FC236}">
                <a16:creationId xmlns:a16="http://schemas.microsoft.com/office/drawing/2014/main" id="{43C35426-5A07-41B9-8024-8B22179696B3}"/>
              </a:ext>
            </a:extLst>
          </p:cNvPr>
          <p:cNvSpPr/>
          <p:nvPr/>
        </p:nvSpPr>
        <p:spPr bwMode="auto">
          <a:xfrm>
            <a:off x="8328622" y="1799766"/>
            <a:ext cx="3033497" cy="474006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>
              <a:ln>
                <a:noFill/>
              </a:ln>
              <a:solidFill>
                <a:srgbClr val="162C3A"/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3" name="Rounded Rectangle 43">
            <a:extLst>
              <a:ext uri="{FF2B5EF4-FFF2-40B4-BE49-F238E27FC236}">
                <a16:creationId xmlns:a16="http://schemas.microsoft.com/office/drawing/2014/main" id="{E65DD8F6-45B3-4634-8588-872E149813FB}"/>
              </a:ext>
            </a:extLst>
          </p:cNvPr>
          <p:cNvSpPr/>
          <p:nvPr/>
        </p:nvSpPr>
        <p:spPr bwMode="auto">
          <a:xfrm>
            <a:off x="759512" y="1799766"/>
            <a:ext cx="3033497" cy="4740066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>
              <a:ln>
                <a:noFill/>
              </a:ln>
              <a:solidFill>
                <a:srgbClr val="162C3A"/>
              </a:solidFill>
              <a:effectLst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4" name="화살표: 아래쪽 132">
            <a:extLst>
              <a:ext uri="{FF2B5EF4-FFF2-40B4-BE49-F238E27FC236}">
                <a16:creationId xmlns:a16="http://schemas.microsoft.com/office/drawing/2014/main" id="{C65FCBAC-1917-4B3E-8280-89804433C5AA}"/>
              </a:ext>
            </a:extLst>
          </p:cNvPr>
          <p:cNvSpPr/>
          <p:nvPr/>
        </p:nvSpPr>
        <p:spPr>
          <a:xfrm rot="16200000">
            <a:off x="7812639" y="3893078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8F3DB9-BC04-42CB-A4D9-3A7006347B30}"/>
              </a:ext>
            </a:extLst>
          </p:cNvPr>
          <p:cNvGrpSpPr/>
          <p:nvPr/>
        </p:nvGrpSpPr>
        <p:grpSpPr>
          <a:xfrm>
            <a:off x="1188321" y="4607780"/>
            <a:ext cx="2284568" cy="1321576"/>
            <a:chOff x="1167311" y="3254715"/>
            <a:chExt cx="2284568" cy="132157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7FCC26E-D04B-354A-A022-9FCEE37035BB}"/>
                </a:ext>
              </a:extLst>
            </p:cNvPr>
            <p:cNvSpPr/>
            <p:nvPr/>
          </p:nvSpPr>
          <p:spPr bwMode="auto">
            <a:xfrm>
              <a:off x="1167311" y="3254715"/>
              <a:ext cx="2284568" cy="1321576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부풀리기 모듈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7" name="Rounded Rectangle 53">
              <a:extLst>
                <a:ext uri="{FF2B5EF4-FFF2-40B4-BE49-F238E27FC236}">
                  <a16:creationId xmlns:a16="http://schemas.microsoft.com/office/drawing/2014/main" id="{7E9EDCEA-0AB7-4660-A063-E5B0584F3CB0}"/>
                </a:ext>
              </a:extLst>
            </p:cNvPr>
            <p:cNvSpPr/>
            <p:nvPr/>
          </p:nvSpPr>
          <p:spPr bwMode="auto">
            <a:xfrm>
              <a:off x="1263869" y="3915503"/>
              <a:ext cx="2086411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img_augmentation</a:t>
              </a:r>
              <a:r>
                <a: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kumimoji="1" lang="en-US" altLang="ko-KR" sz="1600" b="0" i="0" u="none" strike="noStrike" cap="none" normalizeH="0" baseline="0" dirty="0" err="1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dir</a:t>
              </a:r>
              <a:r>
                <a: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0FD4876-A2B3-4352-9B67-49460EC88996}"/>
              </a:ext>
            </a:extLst>
          </p:cNvPr>
          <p:cNvGrpSpPr/>
          <p:nvPr/>
        </p:nvGrpSpPr>
        <p:grpSpPr>
          <a:xfrm>
            <a:off x="4914037" y="2300471"/>
            <a:ext cx="2284568" cy="954067"/>
            <a:chOff x="1167311" y="3254715"/>
            <a:chExt cx="2284568" cy="954067"/>
          </a:xfrm>
        </p:grpSpPr>
        <p:sp>
          <p:nvSpPr>
            <p:cNvPr id="89" name="Rounded Rectangle 53">
              <a:extLst>
                <a:ext uri="{FF2B5EF4-FFF2-40B4-BE49-F238E27FC236}">
                  <a16:creationId xmlns:a16="http://schemas.microsoft.com/office/drawing/2014/main" id="{4164490D-1ED0-460B-B985-A3F54F48FFC9}"/>
                </a:ext>
              </a:extLst>
            </p:cNvPr>
            <p:cNvSpPr/>
            <p:nvPr/>
          </p:nvSpPr>
          <p:spPr bwMode="auto">
            <a:xfrm>
              <a:off x="1167311" y="3254715"/>
              <a:ext cx="2284568" cy="954067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레이어 설정 </a:t>
              </a:r>
              <a:r>
                <a: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모듈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1" name="Rounded Rectangle 53">
              <a:extLst>
                <a:ext uri="{FF2B5EF4-FFF2-40B4-BE49-F238E27FC236}">
                  <a16:creationId xmlns:a16="http://schemas.microsoft.com/office/drawing/2014/main" id="{F1587ADA-5DD4-4608-A51E-8878029F2311}"/>
                </a:ext>
              </a:extLst>
            </p:cNvPr>
            <p:cNvSpPr/>
            <p:nvPr/>
          </p:nvSpPr>
          <p:spPr bwMode="auto">
            <a:xfrm>
              <a:off x="1365468" y="3631283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600" b="0" i="0" u="none" strike="noStrike" cap="none" normalizeH="0" baseline="0" dirty="0" err="1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set_layer</a:t>
              </a:r>
              <a:r>
                <a: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(model)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32D22CD-CCF2-4C67-998E-7D844B9E0DF6}"/>
              </a:ext>
            </a:extLst>
          </p:cNvPr>
          <p:cNvGrpSpPr/>
          <p:nvPr/>
        </p:nvGrpSpPr>
        <p:grpSpPr>
          <a:xfrm>
            <a:off x="4914037" y="3671930"/>
            <a:ext cx="2284568" cy="954067"/>
            <a:chOff x="1167311" y="3254715"/>
            <a:chExt cx="2284568" cy="954067"/>
          </a:xfrm>
        </p:grpSpPr>
        <p:sp>
          <p:nvSpPr>
            <p:cNvPr id="111" name="Rounded Rectangle 53">
              <a:extLst>
                <a:ext uri="{FF2B5EF4-FFF2-40B4-BE49-F238E27FC236}">
                  <a16:creationId xmlns:a16="http://schemas.microsoft.com/office/drawing/2014/main" id="{ABB87B8C-7D47-41EC-96EB-CB52F496FE5A}"/>
                </a:ext>
              </a:extLst>
            </p:cNvPr>
            <p:cNvSpPr/>
            <p:nvPr/>
          </p:nvSpPr>
          <p:spPr bwMode="auto">
            <a:xfrm>
              <a:off x="1167311" y="3254715"/>
              <a:ext cx="2284568" cy="954067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모델 훈련 </a:t>
              </a:r>
              <a:r>
                <a: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모듈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2" name="Rounded Rectangle 53">
              <a:extLst>
                <a:ext uri="{FF2B5EF4-FFF2-40B4-BE49-F238E27FC236}">
                  <a16:creationId xmlns:a16="http://schemas.microsoft.com/office/drawing/2014/main" id="{AF2D1EAE-2B5C-43FD-874D-1DA49A7471C2}"/>
                </a:ext>
              </a:extLst>
            </p:cNvPr>
            <p:cNvSpPr/>
            <p:nvPr/>
          </p:nvSpPr>
          <p:spPr bwMode="auto">
            <a:xfrm>
              <a:off x="1365468" y="3631283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train_model</a:t>
              </a:r>
              <a:endParaRPr kumimoji="1" lang="en-US" altLang="ko-KR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(model)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53F4B2-81F8-4190-B20F-BD280CCC77F4}"/>
              </a:ext>
            </a:extLst>
          </p:cNvPr>
          <p:cNvGrpSpPr/>
          <p:nvPr/>
        </p:nvGrpSpPr>
        <p:grpSpPr>
          <a:xfrm>
            <a:off x="4914037" y="5105881"/>
            <a:ext cx="2284568" cy="954067"/>
            <a:chOff x="1167311" y="3254715"/>
            <a:chExt cx="2284568" cy="954067"/>
          </a:xfrm>
        </p:grpSpPr>
        <p:sp>
          <p:nvSpPr>
            <p:cNvPr id="114" name="Rounded Rectangle 53">
              <a:extLst>
                <a:ext uri="{FF2B5EF4-FFF2-40B4-BE49-F238E27FC236}">
                  <a16:creationId xmlns:a16="http://schemas.microsoft.com/office/drawing/2014/main" id="{DBE84A29-AE1A-4CF6-B62E-511E25FAED5A}"/>
                </a:ext>
              </a:extLst>
            </p:cNvPr>
            <p:cNvSpPr/>
            <p:nvPr/>
          </p:nvSpPr>
          <p:spPr bwMode="auto">
            <a:xfrm>
              <a:off x="1167311" y="3254715"/>
              <a:ext cx="2284568" cy="954067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err="1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</a:t>
              </a:r>
              <a:r>
                <a: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변환 모듈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5" name="Rounded Rectangle 53">
              <a:extLst>
                <a:ext uri="{FF2B5EF4-FFF2-40B4-BE49-F238E27FC236}">
                  <a16:creationId xmlns:a16="http://schemas.microsoft.com/office/drawing/2014/main" id="{971C2595-0B31-4214-BDD6-1A1D9A5AD1AB}"/>
                </a:ext>
              </a:extLst>
            </p:cNvPr>
            <p:cNvSpPr/>
            <p:nvPr/>
          </p:nvSpPr>
          <p:spPr bwMode="auto">
            <a:xfrm>
              <a:off x="1365468" y="3631283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convert_to_tflite</a:t>
              </a:r>
              <a:endParaRPr kumimoji="1" lang="en-US" altLang="ko-KR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(model)</a:t>
              </a:r>
              <a:endPara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E0D7F1-4F79-4EA9-A911-3E57FD2EB856}"/>
              </a:ext>
            </a:extLst>
          </p:cNvPr>
          <p:cNvGrpSpPr/>
          <p:nvPr/>
        </p:nvGrpSpPr>
        <p:grpSpPr>
          <a:xfrm>
            <a:off x="8703086" y="2300471"/>
            <a:ext cx="2284568" cy="1434556"/>
            <a:chOff x="8703086" y="1883855"/>
            <a:chExt cx="2284568" cy="1434556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CC83626-87B2-4CA5-8B34-F9B35289DA82}"/>
                </a:ext>
              </a:extLst>
            </p:cNvPr>
            <p:cNvGrpSpPr/>
            <p:nvPr/>
          </p:nvGrpSpPr>
          <p:grpSpPr>
            <a:xfrm>
              <a:off x="8703086" y="1883855"/>
              <a:ext cx="2284568" cy="1434556"/>
              <a:chOff x="1167311" y="3254715"/>
              <a:chExt cx="2284568" cy="1434556"/>
            </a:xfrm>
          </p:grpSpPr>
          <p:sp>
            <p:nvSpPr>
              <p:cNvPr id="120" name="Rounded Rectangle 53">
                <a:extLst>
                  <a:ext uri="{FF2B5EF4-FFF2-40B4-BE49-F238E27FC236}">
                    <a16:creationId xmlns:a16="http://schemas.microsoft.com/office/drawing/2014/main" id="{E009B7A2-69C8-41B3-ADC9-5995B13D25EF}"/>
                  </a:ext>
                </a:extLst>
              </p:cNvPr>
              <p:cNvSpPr/>
              <p:nvPr/>
            </p:nvSpPr>
            <p:spPr bwMode="auto">
              <a:xfrm>
                <a:off x="1167311" y="3254715"/>
                <a:ext cx="2284568" cy="143455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카메라 </a:t>
                </a:r>
                <a:r>
                  <a:rPr kumimoji="1" lang="ko-KR" altLang="en-US" sz="1600" b="0" i="0" u="none" strike="noStrike" cap="none" normalizeH="0" baseline="0" dirty="0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모듈</a:t>
                </a: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121" name="Rounded Rectangle 53">
                <a:extLst>
                  <a:ext uri="{FF2B5EF4-FFF2-40B4-BE49-F238E27FC236}">
                    <a16:creationId xmlns:a16="http://schemas.microsoft.com/office/drawing/2014/main" id="{A09E4701-AC1F-4037-BE33-5D4EDC1BEDB7}"/>
                  </a:ext>
                </a:extLst>
              </p:cNvPr>
              <p:cNvSpPr/>
              <p:nvPr/>
            </p:nvSpPr>
            <p:spPr bwMode="auto">
              <a:xfrm>
                <a:off x="1365468" y="3605234"/>
                <a:ext cx="1934010" cy="480541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startCamera</a:t>
                </a:r>
                <a:r>
                  <a:rPr kumimoji="1" 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()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sp>
          <p:nvSpPr>
            <p:cNvPr id="123" name="Rounded Rectangle 53">
              <a:extLst>
                <a:ext uri="{FF2B5EF4-FFF2-40B4-BE49-F238E27FC236}">
                  <a16:creationId xmlns:a16="http://schemas.microsoft.com/office/drawing/2014/main" id="{F5FBE918-8A16-4937-84FE-688D6F575C38}"/>
                </a:ext>
              </a:extLst>
            </p:cNvPr>
            <p:cNvSpPr/>
            <p:nvPr/>
          </p:nvSpPr>
          <p:spPr bwMode="auto">
            <a:xfrm>
              <a:off x="8901243" y="2756579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err="1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takePhoto</a:t>
              </a:r>
              <a:r>
                <a: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003187-EDFE-4A0B-84F2-15E6B3D567D3}"/>
              </a:ext>
            </a:extLst>
          </p:cNvPr>
          <p:cNvGrpSpPr/>
          <p:nvPr/>
        </p:nvGrpSpPr>
        <p:grpSpPr>
          <a:xfrm>
            <a:off x="8967417" y="968576"/>
            <a:ext cx="555830" cy="735191"/>
            <a:chOff x="8922967" y="938106"/>
            <a:chExt cx="555830" cy="735191"/>
          </a:xfrm>
        </p:grpSpPr>
        <p:pic>
          <p:nvPicPr>
            <p:cNvPr id="128" name="Picture 4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C5FBA4DF-7FF6-40EF-9464-A1FC06C6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67" y="1549829"/>
              <a:ext cx="555830" cy="123468"/>
            </a:xfrm>
            <a:prstGeom prst="rect">
              <a:avLst/>
            </a:prstGeom>
          </p:spPr>
        </p:pic>
        <p:pic>
          <p:nvPicPr>
            <p:cNvPr id="129" name="Picture 46" descr="Icon&#10;&#10;Description automatically generated">
              <a:extLst>
                <a:ext uri="{FF2B5EF4-FFF2-40B4-BE49-F238E27FC236}">
                  <a16:creationId xmlns:a16="http://schemas.microsoft.com/office/drawing/2014/main" id="{87F2CC74-95F6-45D6-AF82-C73366C26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890" y="938106"/>
              <a:ext cx="547557" cy="587379"/>
            </a:xfrm>
            <a:prstGeom prst="rect">
              <a:avLst/>
            </a:prstGeom>
          </p:spPr>
        </p:pic>
      </p:grpSp>
      <p:pic>
        <p:nvPicPr>
          <p:cNvPr id="133" name="그림 13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2C830EB-6139-4255-A805-E459ED9BB0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25" y="2408965"/>
            <a:ext cx="1447159" cy="4199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463375-6C6E-4299-A64B-DC624A7EF6E5}"/>
              </a:ext>
            </a:extLst>
          </p:cNvPr>
          <p:cNvGrpSpPr/>
          <p:nvPr/>
        </p:nvGrpSpPr>
        <p:grpSpPr>
          <a:xfrm>
            <a:off x="8703086" y="4038896"/>
            <a:ext cx="2284568" cy="2044131"/>
            <a:chOff x="8703086" y="4254224"/>
            <a:chExt cx="2284568" cy="2044131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2BB05EB-0C8A-448D-BC2A-9735B14AAADE}"/>
                </a:ext>
              </a:extLst>
            </p:cNvPr>
            <p:cNvGrpSpPr/>
            <p:nvPr/>
          </p:nvGrpSpPr>
          <p:grpSpPr>
            <a:xfrm>
              <a:off x="8703086" y="4254224"/>
              <a:ext cx="2284568" cy="2044131"/>
              <a:chOff x="1167311" y="2774778"/>
              <a:chExt cx="2284568" cy="2044131"/>
            </a:xfrm>
          </p:grpSpPr>
          <p:sp>
            <p:nvSpPr>
              <p:cNvPr id="126" name="Rounded Rectangle 53">
                <a:extLst>
                  <a:ext uri="{FF2B5EF4-FFF2-40B4-BE49-F238E27FC236}">
                    <a16:creationId xmlns:a16="http://schemas.microsoft.com/office/drawing/2014/main" id="{8386569A-3CBF-41B3-BB72-869843C33F2E}"/>
                  </a:ext>
                </a:extLst>
              </p:cNvPr>
              <p:cNvSpPr/>
              <p:nvPr/>
            </p:nvSpPr>
            <p:spPr bwMode="auto">
              <a:xfrm>
                <a:off x="1167311" y="2774778"/>
                <a:ext cx="2284568" cy="2044131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tflite</a:t>
                </a: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</a:t>
                </a:r>
                <a:r>
                  <a:rPr kumimoji="1" lang="ko-KR" altLang="en-US" sz="1600" b="0" i="0" u="none" strike="noStrike" cap="none" normalizeH="0" baseline="0" dirty="0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모듈</a:t>
                </a: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127" name="Rounded Rectangle 53">
                <a:extLst>
                  <a:ext uri="{FF2B5EF4-FFF2-40B4-BE49-F238E27FC236}">
                    <a16:creationId xmlns:a16="http://schemas.microsoft.com/office/drawing/2014/main" id="{29D0301F-4411-4766-AAD5-5CC9E4879385}"/>
                  </a:ext>
                </a:extLst>
              </p:cNvPr>
              <p:cNvSpPr/>
              <p:nvPr/>
            </p:nvSpPr>
            <p:spPr bwMode="auto">
              <a:xfrm>
                <a:off x="1365468" y="3151346"/>
                <a:ext cx="1934010" cy="480541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predictProduct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1600" b="0" i="0" u="none" strike="noStrike" cap="none" normalizeH="0" baseline="0" dirty="0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(</a:t>
                </a:r>
                <a:r>
                  <a:rPr kumimoji="1" lang="en-US" sz="1600" b="0" i="0" u="none" strike="noStrike" cap="none" normalizeH="0" baseline="0" dirty="0" err="1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img</a:t>
                </a:r>
                <a:r>
                  <a:rPr kumimoji="1" lang="en-US" sz="1600" b="0" i="0" u="none" strike="noStrike" cap="none" normalizeH="0" baseline="0" dirty="0">
                    <a:ln>
                      <a:noFill/>
                    </a:ln>
                    <a:solidFill>
                      <a:srgbClr val="162C3A"/>
                    </a:solidFill>
                    <a:effectLst/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)</a:t>
                </a:r>
              </a:p>
            </p:txBody>
          </p:sp>
        </p:grpSp>
        <p:sp>
          <p:nvSpPr>
            <p:cNvPr id="42" name="Rounded Rectangle 53">
              <a:extLst>
                <a:ext uri="{FF2B5EF4-FFF2-40B4-BE49-F238E27FC236}">
                  <a16:creationId xmlns:a16="http://schemas.microsoft.com/office/drawing/2014/main" id="{E1D44ECE-E477-4F27-9C03-4310759FEAC7}"/>
                </a:ext>
              </a:extLst>
            </p:cNvPr>
            <p:cNvSpPr/>
            <p:nvPr/>
          </p:nvSpPr>
          <p:spPr bwMode="auto">
            <a:xfrm>
              <a:off x="8901243" y="5169428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chkConfidence</a:t>
              </a:r>
              <a:endParaRPr kumimoji="1" lang="en-US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(label)</a:t>
              </a:r>
              <a:endParaRPr kumimoji="1" lang="en-US" sz="1600" b="0" i="0" u="none" strike="noStrike" cap="none" normalizeH="0" baseline="0" dirty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3" name="Rounded Rectangle 53">
              <a:extLst>
                <a:ext uri="{FF2B5EF4-FFF2-40B4-BE49-F238E27FC236}">
                  <a16:creationId xmlns:a16="http://schemas.microsoft.com/office/drawing/2014/main" id="{324E2416-00C1-4956-957E-A38BB20A8420}"/>
                </a:ext>
              </a:extLst>
            </p:cNvPr>
            <p:cNvSpPr/>
            <p:nvPr/>
          </p:nvSpPr>
          <p:spPr bwMode="auto">
            <a:xfrm>
              <a:off x="8901243" y="5721815"/>
              <a:ext cx="1934010" cy="480541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setProductName</a:t>
              </a:r>
              <a:endParaRPr kumimoji="1" lang="en-US" sz="1600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kumimoji="1" lang="en-US" sz="1600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label_res</a:t>
              </a:r>
              <a:r>
                <a:rPr kumimoji="1" lang="en-US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80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03889" y="107662"/>
            <a:ext cx="731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모듈 상세 설계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(Activity </a:t>
            </a:r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흐름도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45430-3841-459C-BA5F-ED22E2D2AB16}"/>
              </a:ext>
            </a:extLst>
          </p:cNvPr>
          <p:cNvGrpSpPr/>
          <p:nvPr/>
        </p:nvGrpSpPr>
        <p:grpSpPr>
          <a:xfrm>
            <a:off x="477781" y="1201034"/>
            <a:ext cx="3187788" cy="730408"/>
            <a:chOff x="584113" y="1217143"/>
            <a:chExt cx="3187788" cy="7304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C3771E-7663-43FA-AC48-8ECA4981F12D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ViewPagerActivity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5F90F-2CBE-4356-BBCE-C9A63AE4B1D9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-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1874B7A-9519-46D2-9414-F3F65692AF41}"/>
              </a:ext>
            </a:extLst>
          </p:cNvPr>
          <p:cNvGrpSpPr/>
          <p:nvPr/>
        </p:nvGrpSpPr>
        <p:grpSpPr>
          <a:xfrm>
            <a:off x="4502106" y="1205724"/>
            <a:ext cx="3187788" cy="730408"/>
            <a:chOff x="584113" y="1217143"/>
            <a:chExt cx="3187788" cy="73040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A4F069-5338-4BD2-A619-C8B676F6F898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MainActivity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E2D7B7-A651-4B40-BB8A-1662B5E1E0D7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allPermissionGranted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05C246F-4EB3-4CEE-AD42-EDE18A46E47B}"/>
              </a:ext>
            </a:extLst>
          </p:cNvPr>
          <p:cNvGrpSpPr/>
          <p:nvPr/>
        </p:nvGrpSpPr>
        <p:grpSpPr>
          <a:xfrm>
            <a:off x="4502106" y="2713099"/>
            <a:ext cx="3187788" cy="730408"/>
            <a:chOff x="584113" y="1217143"/>
            <a:chExt cx="3187788" cy="73040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CE42F7E-6C6A-44F8-BD51-3D335ECE0891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MainActivity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18D1F7E-93A0-4F81-8DC3-1A15131CC706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CameraClass.startCamera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A67AA2-2128-4CA9-BC3C-0E22D88B881D}"/>
              </a:ext>
            </a:extLst>
          </p:cNvPr>
          <p:cNvGrpSpPr/>
          <p:nvPr/>
        </p:nvGrpSpPr>
        <p:grpSpPr>
          <a:xfrm>
            <a:off x="477781" y="2713099"/>
            <a:ext cx="3187788" cy="730408"/>
            <a:chOff x="584113" y="1217143"/>
            <a:chExt cx="3187788" cy="7304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077B521-27CB-4DD3-B2F8-05F2DE684F36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MainActivity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3BEF5B3-B5AD-4F09-90E4-DC2F701510A7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CameraClass.takePhoto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CAC3B4A-A381-4AF8-849B-041B15BC7160}"/>
              </a:ext>
            </a:extLst>
          </p:cNvPr>
          <p:cNvGrpSpPr/>
          <p:nvPr/>
        </p:nvGrpSpPr>
        <p:grpSpPr>
          <a:xfrm>
            <a:off x="477781" y="4196151"/>
            <a:ext cx="3187788" cy="730408"/>
            <a:chOff x="584113" y="1217143"/>
            <a:chExt cx="3187788" cy="73040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3B9F4B9-399F-4109-82EF-419106B974AA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MainActivity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B11EB4-71D7-4AF7-BEC2-347637FFCF19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TfliteClass.predictProduct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6102A2B-57BC-4238-A624-DBABBF40EB2B}"/>
              </a:ext>
            </a:extLst>
          </p:cNvPr>
          <p:cNvGrpSpPr/>
          <p:nvPr/>
        </p:nvGrpSpPr>
        <p:grpSpPr>
          <a:xfrm>
            <a:off x="477781" y="5691353"/>
            <a:ext cx="3187788" cy="730408"/>
            <a:chOff x="584113" y="1217143"/>
            <a:chExt cx="3187788" cy="73040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C788685-CB5A-41E9-8186-73102907B697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TfliteClass.predictProduct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9E09D21-1D38-4625-89F7-8FD1A30317D8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chkConfidence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B1D015-671B-4DFA-A0A0-D54998BE1125}"/>
              </a:ext>
            </a:extLst>
          </p:cNvPr>
          <p:cNvGrpSpPr/>
          <p:nvPr/>
        </p:nvGrpSpPr>
        <p:grpSpPr>
          <a:xfrm>
            <a:off x="4502106" y="5686202"/>
            <a:ext cx="3187788" cy="730408"/>
            <a:chOff x="584113" y="1217143"/>
            <a:chExt cx="3187788" cy="7304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E53E85-459B-4013-AF00-BED991DFFC68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TfliteClass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23A2A2-A328-4378-8833-3E983FBC8749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setProductName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C73A9AE-8212-4AFB-83F3-5FAAED2B1CD4}"/>
              </a:ext>
            </a:extLst>
          </p:cNvPr>
          <p:cNvGrpSpPr/>
          <p:nvPr/>
        </p:nvGrpSpPr>
        <p:grpSpPr>
          <a:xfrm>
            <a:off x="8526431" y="5686202"/>
            <a:ext cx="3187788" cy="730408"/>
            <a:chOff x="584113" y="1217143"/>
            <a:chExt cx="3187788" cy="73040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E017E7A-10DA-48E0-BAC7-63F2BEB2CB8F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ResultActivity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30A0C57-08FD-4E1D-BDC6-2C163F8E3E31}"/>
                </a:ext>
              </a:extLst>
            </p:cNvPr>
            <p:cNvSpPr/>
            <p:nvPr/>
          </p:nvSpPr>
          <p:spPr>
            <a:xfrm>
              <a:off x="584113" y="1582347"/>
              <a:ext cx="3187788" cy="365204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getProductName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B8EEA7F-81E4-4326-A36E-A89D18BAEA3B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>
            <a:off x="3665569" y="1748840"/>
            <a:ext cx="836537" cy="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3D3D363-177F-43C7-A249-870A5AE5E086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6096000" y="1936132"/>
            <a:ext cx="0" cy="77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05062C-1C0F-4F48-A565-75D2DCA06C8F}"/>
              </a:ext>
            </a:extLst>
          </p:cNvPr>
          <p:cNvCxnSpPr>
            <a:cxnSpLocks/>
            <a:stCxn id="40" idx="1"/>
            <a:endCxn id="46" idx="3"/>
          </p:cNvCxnSpPr>
          <p:nvPr/>
        </p:nvCxnSpPr>
        <p:spPr>
          <a:xfrm flipH="1">
            <a:off x="3665569" y="3260905"/>
            <a:ext cx="836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DE8E77B-4EF6-40A5-84BD-07BED818B8BB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2071675" y="3443507"/>
            <a:ext cx="0" cy="752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808C53-B426-4F66-8B5C-3B7549FF00A3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2071675" y="4926559"/>
            <a:ext cx="0" cy="76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8776084-3E21-453B-AFAE-9D0CB6CBD2E1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3665569" y="6234008"/>
            <a:ext cx="836537" cy="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B5DD024-5ECB-492E-B818-8393C9C9BBED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7689894" y="6234008"/>
            <a:ext cx="836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1082826-348E-40FF-9F19-C267342798D6}"/>
              </a:ext>
            </a:extLst>
          </p:cNvPr>
          <p:cNvCxnSpPr>
            <a:cxnSpLocks/>
            <a:stCxn id="57" idx="0"/>
            <a:endCxn id="40" idx="3"/>
          </p:cNvCxnSpPr>
          <p:nvPr/>
        </p:nvCxnSpPr>
        <p:spPr>
          <a:xfrm rot="16200000" flipV="1">
            <a:off x="7692462" y="3258338"/>
            <a:ext cx="2425297" cy="24304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EB3A8DC-CD51-443F-BF46-5B71625F5A73}"/>
              </a:ext>
            </a:extLst>
          </p:cNvPr>
          <p:cNvCxnSpPr>
            <a:cxnSpLocks/>
            <a:stCxn id="52" idx="3"/>
            <a:endCxn id="40" idx="2"/>
          </p:cNvCxnSpPr>
          <p:nvPr/>
        </p:nvCxnSpPr>
        <p:spPr>
          <a:xfrm flipV="1">
            <a:off x="3665569" y="3443507"/>
            <a:ext cx="2430431" cy="27956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CF2B7711-4337-4663-BC49-70064292AFF7}"/>
              </a:ext>
            </a:extLst>
          </p:cNvPr>
          <p:cNvCxnSpPr>
            <a:cxnSpLocks/>
            <a:stCxn id="36" idx="3"/>
            <a:endCxn id="35" idx="3"/>
          </p:cNvCxnSpPr>
          <p:nvPr/>
        </p:nvCxnSpPr>
        <p:spPr>
          <a:xfrm flipV="1">
            <a:off x="7689894" y="1388326"/>
            <a:ext cx="12700" cy="365204"/>
          </a:xfrm>
          <a:prstGeom prst="curvedConnector3">
            <a:avLst>
              <a:gd name="adj1" fmla="val 1800000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60D944F-BC53-4972-AAA5-7FFDE04F3343}"/>
              </a:ext>
            </a:extLst>
          </p:cNvPr>
          <p:cNvCxnSpPr>
            <a:cxnSpLocks/>
            <a:stCxn id="49" idx="3"/>
            <a:endCxn id="40" idx="2"/>
          </p:cNvCxnSpPr>
          <p:nvPr/>
        </p:nvCxnSpPr>
        <p:spPr>
          <a:xfrm flipV="1">
            <a:off x="3665569" y="3443507"/>
            <a:ext cx="2430431" cy="130045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CF805C-7AEB-4A0F-9478-FA361DFC8350}"/>
              </a:ext>
            </a:extLst>
          </p:cNvPr>
          <p:cNvSpPr/>
          <p:nvPr/>
        </p:nvSpPr>
        <p:spPr>
          <a:xfrm>
            <a:off x="8526431" y="1201035"/>
            <a:ext cx="3187788" cy="7304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52B3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추후 </a:t>
            </a:r>
            <a:r>
              <a:rPr lang="en-US" altLang="ko-KR" dirty="0">
                <a:solidFill>
                  <a:srgbClr val="152B3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 </a:t>
            </a:r>
            <a:r>
              <a:rPr lang="ko-KR" altLang="en-US" dirty="0">
                <a:solidFill>
                  <a:srgbClr val="152B3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설계에 따라</a:t>
            </a:r>
            <a:endParaRPr lang="en-US" altLang="ko-KR" dirty="0">
              <a:solidFill>
                <a:srgbClr val="152B3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152B3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수정될 수 있음</a:t>
            </a:r>
            <a:r>
              <a:rPr lang="en-US" altLang="ko-KR" dirty="0">
                <a:solidFill>
                  <a:srgbClr val="152B3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lang="ko-KR" altLang="en-US" dirty="0">
              <a:solidFill>
                <a:srgbClr val="152B39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6143" y="107662"/>
            <a:ext cx="747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모듈 상세 설계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(Activity </a:t>
            </a:r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구성도</a:t>
            </a:r>
            <a:r>
              <a:rPr lang="en-US" altLang="ko-KR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2ACB67-A1A2-40FC-973F-34E6D466AC9B}"/>
              </a:ext>
            </a:extLst>
          </p:cNvPr>
          <p:cNvGrpSpPr/>
          <p:nvPr/>
        </p:nvGrpSpPr>
        <p:grpSpPr>
          <a:xfrm>
            <a:off x="4502106" y="3199148"/>
            <a:ext cx="3187788" cy="1084320"/>
            <a:chOff x="584113" y="1217143"/>
            <a:chExt cx="3187788" cy="10843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27F4AB-80C1-4151-955B-3240331BE6BF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MainActivity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4A7D59-BA5E-4579-90D8-B50A95FBDD32}"/>
                </a:ext>
              </a:extLst>
            </p:cNvPr>
            <p:cNvSpPr/>
            <p:nvPr/>
          </p:nvSpPr>
          <p:spPr>
            <a:xfrm>
              <a:off x="584113" y="1582346"/>
              <a:ext cx="3187788" cy="719117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allPermissionGranted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51A2EB-9478-4E88-887B-84023BBFCE7F}"/>
              </a:ext>
            </a:extLst>
          </p:cNvPr>
          <p:cNvGrpSpPr/>
          <p:nvPr/>
        </p:nvGrpSpPr>
        <p:grpSpPr>
          <a:xfrm>
            <a:off x="4502106" y="1273957"/>
            <a:ext cx="3187788" cy="1086130"/>
            <a:chOff x="584113" y="1217143"/>
            <a:chExt cx="3187788" cy="108613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1A4020-9315-4530-B5D4-8BA1B132B6CF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CameraClass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CBDC355-E91B-4B08-ADB4-7F5FA417AA24}"/>
                </a:ext>
              </a:extLst>
            </p:cNvPr>
            <p:cNvSpPr/>
            <p:nvPr/>
          </p:nvSpPr>
          <p:spPr>
            <a:xfrm>
              <a:off x="584113" y="1582346"/>
              <a:ext cx="3187788" cy="720927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startCamera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takePhoto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CA3C87-B269-405F-8991-65C3FE322E5B}"/>
              </a:ext>
            </a:extLst>
          </p:cNvPr>
          <p:cNvGrpSpPr/>
          <p:nvPr/>
        </p:nvGrpSpPr>
        <p:grpSpPr>
          <a:xfrm>
            <a:off x="4502106" y="5124340"/>
            <a:ext cx="3187788" cy="1370990"/>
            <a:chOff x="584113" y="1217143"/>
            <a:chExt cx="3187788" cy="13709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2671EE-3A64-4E00-8A09-C07882781EA7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TfliteClass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F9B3ED-C6AB-44E2-B89A-AB84D4AB4ACA}"/>
                </a:ext>
              </a:extLst>
            </p:cNvPr>
            <p:cNvSpPr/>
            <p:nvPr/>
          </p:nvSpPr>
          <p:spPr>
            <a:xfrm>
              <a:off x="584113" y="1582346"/>
              <a:ext cx="3187788" cy="1005787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setProductName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chkConfidence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predictProduct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45430-3841-459C-BA5F-ED22E2D2AB16}"/>
              </a:ext>
            </a:extLst>
          </p:cNvPr>
          <p:cNvGrpSpPr/>
          <p:nvPr/>
        </p:nvGrpSpPr>
        <p:grpSpPr>
          <a:xfrm>
            <a:off x="762965" y="3199148"/>
            <a:ext cx="3187788" cy="1084320"/>
            <a:chOff x="584113" y="1217143"/>
            <a:chExt cx="3187788" cy="10843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C3771E-7663-43FA-AC48-8ECA4981F12D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ViewPagerActivity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5F90F-2CBE-4356-BBCE-C9A63AE4B1D9}"/>
                </a:ext>
              </a:extLst>
            </p:cNvPr>
            <p:cNvSpPr/>
            <p:nvPr/>
          </p:nvSpPr>
          <p:spPr>
            <a:xfrm>
              <a:off x="584113" y="1582346"/>
              <a:ext cx="3187788" cy="719117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-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790225-E406-4738-9834-8D61B090C084}"/>
              </a:ext>
            </a:extLst>
          </p:cNvPr>
          <p:cNvGrpSpPr/>
          <p:nvPr/>
        </p:nvGrpSpPr>
        <p:grpSpPr>
          <a:xfrm>
            <a:off x="8241247" y="3197339"/>
            <a:ext cx="3187788" cy="1086129"/>
            <a:chOff x="584113" y="1217143"/>
            <a:chExt cx="3187788" cy="108612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9EDBDBE-9270-4759-B939-E6EEE3D24F1B}"/>
                </a:ext>
              </a:extLst>
            </p:cNvPr>
            <p:cNvSpPr/>
            <p:nvPr/>
          </p:nvSpPr>
          <p:spPr>
            <a:xfrm>
              <a:off x="584113" y="1217143"/>
              <a:ext cx="3187788" cy="365204"/>
            </a:xfrm>
            <a:prstGeom prst="rect">
              <a:avLst/>
            </a:prstGeom>
            <a:solidFill>
              <a:srgbClr val="152B39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ResultActivity</a:t>
              </a:r>
              <a:endPara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01001C-BC0D-4C97-98E6-3C35D9EB1B03}"/>
                </a:ext>
              </a:extLst>
            </p:cNvPr>
            <p:cNvSpPr/>
            <p:nvPr/>
          </p:nvSpPr>
          <p:spPr>
            <a:xfrm>
              <a:off x="584113" y="1582346"/>
              <a:ext cx="3187788" cy="720926"/>
            </a:xfrm>
            <a:prstGeom prst="rect">
              <a:avLst/>
            </a:prstGeom>
            <a:solidFill>
              <a:srgbClr val="D6DCE5"/>
            </a:solidFill>
            <a:ln>
              <a:solidFill>
                <a:srgbClr val="152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getProductName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ysClr val="windowText" lastClr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()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F4B45-2DA4-4831-B3F1-AF845AC20872}"/>
              </a:ext>
            </a:extLst>
          </p:cNvPr>
          <p:cNvCxnSpPr>
            <a:stCxn id="31" idx="3"/>
            <a:endCxn id="9" idx="1"/>
          </p:cNvCxnSpPr>
          <p:nvPr/>
        </p:nvCxnSpPr>
        <p:spPr>
          <a:xfrm>
            <a:off x="3950753" y="3923910"/>
            <a:ext cx="551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EF7D4E5-6D56-4C12-85ED-1CBF9677DEFD}"/>
              </a:ext>
            </a:extLst>
          </p:cNvPr>
          <p:cNvCxnSpPr>
            <a:stCxn id="9" idx="3"/>
            <a:endCxn id="34" idx="1"/>
          </p:cNvCxnSpPr>
          <p:nvPr/>
        </p:nvCxnSpPr>
        <p:spPr>
          <a:xfrm flipV="1">
            <a:off x="7689894" y="3923005"/>
            <a:ext cx="551353" cy="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B468A17-3C73-4725-B0C6-34A85C4DCCFE}"/>
              </a:ext>
            </a:extLst>
          </p:cNvPr>
          <p:cNvCxnSpPr>
            <a:stCxn id="24" idx="2"/>
            <a:endCxn id="8" idx="0"/>
          </p:cNvCxnSpPr>
          <p:nvPr/>
        </p:nvCxnSpPr>
        <p:spPr>
          <a:xfrm>
            <a:off x="6096000" y="2360087"/>
            <a:ext cx="0" cy="839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02A22E-9766-4B23-A6DC-2B2ED9EF2F1D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6096000" y="4283468"/>
            <a:ext cx="0" cy="8408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A4BC277-92FA-4439-BE89-26C4E2004199}"/>
              </a:ext>
            </a:extLst>
          </p:cNvPr>
          <p:cNvCxnSpPr>
            <a:cxnSpLocks/>
          </p:cNvCxnSpPr>
          <p:nvPr/>
        </p:nvCxnSpPr>
        <p:spPr>
          <a:xfrm flipH="1" flipV="1">
            <a:off x="7689894" y="3815342"/>
            <a:ext cx="5513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46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0753" y="107662"/>
            <a:ext cx="422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모듈 상세 설계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745BB5-62A4-4734-BD74-C7779674C538}"/>
              </a:ext>
            </a:extLst>
          </p:cNvPr>
          <p:cNvGrpSpPr/>
          <p:nvPr/>
        </p:nvGrpSpPr>
        <p:grpSpPr>
          <a:xfrm>
            <a:off x="567714" y="1726188"/>
            <a:ext cx="5210917" cy="833919"/>
            <a:chOff x="567714" y="1353518"/>
            <a:chExt cx="5210917" cy="833919"/>
          </a:xfrm>
        </p:grpSpPr>
        <p:sp>
          <p:nvSpPr>
            <p:cNvPr id="5" name="직사각형 7">
              <a:extLst>
                <a:ext uri="{FF2B5EF4-FFF2-40B4-BE49-F238E27FC236}">
                  <a16:creationId xmlns:a16="http://schemas.microsoft.com/office/drawing/2014/main" id="{B1D26677-C714-4A7D-B7B7-FF38067DFF23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img_augmentation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dir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02B316-AA51-4ECF-ACCD-A5807E2804BC}"/>
                </a:ext>
              </a:extLst>
            </p:cNvPr>
            <p:cNvSpPr txBox="1"/>
            <p:nvPr/>
          </p:nvSpPr>
          <p:spPr>
            <a:xfrm>
              <a:off x="567714" y="1725836"/>
              <a:ext cx="5210917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직접 촬영한 사진의 개수를 부풀리기 위한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27C5C9-24E7-4E41-AF09-F652EFD12EE2}"/>
              </a:ext>
            </a:extLst>
          </p:cNvPr>
          <p:cNvGrpSpPr/>
          <p:nvPr/>
        </p:nvGrpSpPr>
        <p:grpSpPr>
          <a:xfrm>
            <a:off x="567713" y="4297894"/>
            <a:ext cx="5135503" cy="1249418"/>
            <a:chOff x="567714" y="1353518"/>
            <a:chExt cx="5135503" cy="12494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94F8D2-CB0D-4332-936D-C01B371B6887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train_model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(model)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D2B4D5-920C-4106-B256-51AA7B767019}"/>
                </a:ext>
              </a:extLst>
            </p:cNvPr>
            <p:cNvSpPr txBox="1"/>
            <p:nvPr/>
          </p:nvSpPr>
          <p:spPr>
            <a:xfrm>
              <a:off x="567714" y="1725836"/>
              <a:ext cx="5135503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set_layer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input_size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 설정한 필터를 통해 모델을 학습시키는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A80AA5-1D9B-446D-819B-DBE3E8C8B836}"/>
              </a:ext>
            </a:extLst>
          </p:cNvPr>
          <p:cNvGrpSpPr/>
          <p:nvPr/>
        </p:nvGrpSpPr>
        <p:grpSpPr>
          <a:xfrm>
            <a:off x="6407320" y="1726188"/>
            <a:ext cx="5706123" cy="1249418"/>
            <a:chOff x="567714" y="1353518"/>
            <a:chExt cx="5706123" cy="1249418"/>
          </a:xfrm>
        </p:grpSpPr>
        <p:sp>
          <p:nvSpPr>
            <p:cNvPr id="22" name="직사각형 7">
              <a:extLst>
                <a:ext uri="{FF2B5EF4-FFF2-40B4-BE49-F238E27FC236}">
                  <a16:creationId xmlns:a16="http://schemas.microsoft.com/office/drawing/2014/main" id="{BD94950B-1B26-462B-8B6A-814316F459FC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set_layer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input_size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A89D87-FC5E-4CD1-937E-927015D7F458}"/>
                </a:ext>
              </a:extLst>
            </p:cNvPr>
            <p:cNvSpPr txBox="1"/>
            <p:nvPr/>
          </p:nvSpPr>
          <p:spPr>
            <a:xfrm>
              <a:off x="567714" y="1725836"/>
              <a:ext cx="5706123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모델을 만들기 위해 사전에 신경망의 구성을 설정하는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80B6B2-13E5-4580-A828-565EB5A8461B}"/>
              </a:ext>
            </a:extLst>
          </p:cNvPr>
          <p:cNvGrpSpPr/>
          <p:nvPr/>
        </p:nvGrpSpPr>
        <p:grpSpPr>
          <a:xfrm>
            <a:off x="6407319" y="4297894"/>
            <a:ext cx="5574149" cy="1664916"/>
            <a:chOff x="567714" y="1353518"/>
            <a:chExt cx="5574149" cy="166491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53CD50-4BC1-4F75-9108-FDA72D6EE861}"/>
                </a:ext>
              </a:extLst>
            </p:cNvPr>
            <p:cNvSpPr/>
            <p:nvPr/>
          </p:nvSpPr>
          <p:spPr>
            <a:xfrm>
              <a:off x="584112" y="1353518"/>
              <a:ext cx="3492587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 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convert_to_tflite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dir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64110F-D4F4-4F5D-BC69-CAC74B5982E9}"/>
                </a:ext>
              </a:extLst>
            </p:cNvPr>
            <p:cNvSpPr txBox="1"/>
            <p:nvPr/>
          </p:nvSpPr>
          <p:spPr>
            <a:xfrm>
              <a:off x="567714" y="1725836"/>
              <a:ext cx="5574149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훈련시킨 모델을 저장한 결과로서 나온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h5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확장자를 모바일에서 사용가능한 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tflite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확장자로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변환해주는 함수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6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3545</TotalTime>
  <Words>602</Words>
  <Application>Microsoft Office PowerPoint</Application>
  <PresentationFormat>와이드스크린</PresentationFormat>
  <Paragraphs>178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S-Core Dream 5 Medium</vt:lpstr>
      <vt:lpstr>Arial</vt:lpstr>
      <vt:lpstr>S-Core Dream 4 Regular</vt:lpstr>
      <vt:lpstr>S-Core Dream 6 Bold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임채민(2016150033)</cp:lastModifiedBy>
  <cp:revision>171</cp:revision>
  <dcterms:created xsi:type="dcterms:W3CDTF">2018-12-02T10:25:36Z</dcterms:created>
  <dcterms:modified xsi:type="dcterms:W3CDTF">2021-03-11T06:07:37Z</dcterms:modified>
</cp:coreProperties>
</file>